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charts/chart9.xml" ContentType="application/vnd.openxmlformats-officedocument.drawingml.chart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charts/chart10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7" r:id="rId3"/>
  </p:sldMasterIdLst>
  <p:notesMasterIdLst>
    <p:notesMasterId r:id="rId30"/>
  </p:notesMasterIdLst>
  <p:sldIdLst>
    <p:sldId id="256" r:id="rId4"/>
    <p:sldId id="258" r:id="rId5"/>
    <p:sldId id="286" r:id="rId6"/>
    <p:sldId id="288" r:id="rId7"/>
    <p:sldId id="260" r:id="rId8"/>
    <p:sldId id="269" r:id="rId9"/>
    <p:sldId id="271" r:id="rId10"/>
    <p:sldId id="280" r:id="rId11"/>
    <p:sldId id="261" r:id="rId12"/>
    <p:sldId id="270" r:id="rId13"/>
    <p:sldId id="275" r:id="rId14"/>
    <p:sldId id="262" r:id="rId15"/>
    <p:sldId id="263" r:id="rId16"/>
    <p:sldId id="267" r:id="rId17"/>
    <p:sldId id="274" r:id="rId18"/>
    <p:sldId id="276" r:id="rId19"/>
    <p:sldId id="277" r:id="rId20"/>
    <p:sldId id="264" r:id="rId21"/>
    <p:sldId id="266" r:id="rId22"/>
    <p:sldId id="279" r:id="rId23"/>
    <p:sldId id="278" r:id="rId24"/>
    <p:sldId id="282" r:id="rId25"/>
    <p:sldId id="284" r:id="rId26"/>
    <p:sldId id="283" r:id="rId27"/>
    <p:sldId id="285" r:id="rId28"/>
    <p:sldId id="28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>
      <p:cViewPr varScale="1">
        <p:scale>
          <a:sx n="107" d="100"/>
          <a:sy n="107" d="100"/>
        </p:scale>
        <p:origin x="97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доходы, тыс. руб.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 prstMaterial="metal"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B17F-40DF-AD20-5C4175209C39}"/>
              </c:ext>
            </c:extLst>
          </c:dPt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5845.76</c:v>
                </c:pt>
                <c:pt idx="1">
                  <c:v>10598.96</c:v>
                </c:pt>
                <c:pt idx="2">
                  <c:v>7065</c:v>
                </c:pt>
                <c:pt idx="3">
                  <c:v>5287.99</c:v>
                </c:pt>
                <c:pt idx="4">
                  <c:v>5225.5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7F-40DF-AD20-5C4175209C3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расходы,  тыс. руб.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 prst="convex"/>
            </a:sp3d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5821.5</c:v>
                </c:pt>
                <c:pt idx="1">
                  <c:v>10607.48</c:v>
                </c:pt>
                <c:pt idx="2">
                  <c:v>7065</c:v>
                </c:pt>
                <c:pt idx="3">
                  <c:v>5287.99</c:v>
                </c:pt>
                <c:pt idx="4">
                  <c:v>5225.5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17F-40DF-AD20-5C4175209C3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дефицит, профицит, тыс. руб.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24.260000000000218</c:v>
                </c:pt>
                <c:pt idx="1">
                  <c:v>-8.5200000000004366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17F-40DF-AD20-5C4175209C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6349824"/>
        <c:axId val="76351360"/>
        <c:axId val="0"/>
      </c:bar3DChart>
      <c:catAx>
        <c:axId val="76349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6351360"/>
        <c:crosses val="autoZero"/>
        <c:auto val="1"/>
        <c:lblAlgn val="ctr"/>
        <c:lblOffset val="100"/>
        <c:noMultiLvlLbl val="0"/>
      </c:catAx>
      <c:valAx>
        <c:axId val="76351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6349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510342971600751"/>
          <c:y val="0.51470914313219562"/>
          <c:w val="0.25489663823032016"/>
          <c:h val="0.41315267570742731"/>
        </c:manualLayout>
      </c:layout>
      <c:overlay val="0"/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 prst="convex"/>
    </a:sp3d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Расходы на реализацию программы 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в </a:t>
            </a:r>
            <a:r>
              <a:rPr lang="ru-RU" dirty="0"/>
              <a:t>2021-2023 годах</a:t>
            </a:r>
          </a:p>
          <a:p>
            <a:pPr>
              <a:defRPr/>
            </a:pPr>
            <a:endParaRPr lang="ru-RU" dirty="0"/>
          </a:p>
        </c:rich>
      </c:tx>
      <c:layout>
        <c:manualLayout>
          <c:xMode val="edge"/>
          <c:yMode val="edge"/>
          <c:x val="0.1537636949295165"/>
          <c:y val="1.66249934746206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676790130117455E-2"/>
          <c:y val="0.18489863241433682"/>
          <c:w val="0.82638403298999819"/>
          <c:h val="0.5963196191052400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3.9460774309651829E-2"/>
                  <c:y val="-2.33742435579447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109-4152-A85A-B4A05F8D6C9B}"/>
                </c:ext>
              </c:extLst>
            </c:dLbl>
            <c:dLbl>
              <c:idx val="4"/>
              <c:layout>
                <c:manualLayout>
                  <c:x val="-6.8159519262125892E-2"/>
                  <c:y val="-4.24986246508085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109-4152-A85A-B4A05F8D6C9B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Подпрограмма 1</c:v>
                </c:pt>
                <c:pt idx="1">
                  <c:v>Подпрограмма 2</c:v>
                </c:pt>
                <c:pt idx="2">
                  <c:v>Подпрограмма 3</c:v>
                </c:pt>
                <c:pt idx="3">
                  <c:v>Подпрограмма 4</c:v>
                </c:pt>
                <c:pt idx="4">
                  <c:v>Подпрограмма 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217.91</c:v>
                </c:pt>
                <c:pt idx="1">
                  <c:v>0.5</c:v>
                </c:pt>
                <c:pt idx="2">
                  <c:v>42.88</c:v>
                </c:pt>
                <c:pt idx="3">
                  <c:v>8.26</c:v>
                </c:pt>
                <c:pt idx="4">
                  <c:v>1583.04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09-4152-A85A-B4A05F8D6C9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7.3540533940714789E-2"/>
                  <c:y val="-4.0373693418268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5109-4152-A85A-B4A05F8D6C9B}"/>
                </c:ext>
              </c:extLst>
            </c:dLbl>
            <c:dLbl>
              <c:idx val="4"/>
              <c:layout>
                <c:manualLayout>
                  <c:x val="-1.7936715595296287E-2"/>
                  <c:y val="-1.9124381092863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109-4152-A85A-B4A05F8D6C9B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Подпрограмма 1</c:v>
                </c:pt>
                <c:pt idx="1">
                  <c:v>Подпрограмма 2</c:v>
                </c:pt>
                <c:pt idx="2">
                  <c:v>Подпрограмма 3</c:v>
                </c:pt>
                <c:pt idx="3">
                  <c:v>Подпрограмма 4</c:v>
                </c:pt>
                <c:pt idx="4">
                  <c:v>Подпрограмма 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801.69</c:v>
                </c:pt>
                <c:pt idx="1">
                  <c:v>0.5</c:v>
                </c:pt>
                <c:pt idx="2">
                  <c:v>58.8</c:v>
                </c:pt>
                <c:pt idx="3">
                  <c:v>9.1</c:v>
                </c:pt>
                <c:pt idx="4">
                  <c:v>998.96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09-4152-A85A-B4A05F8D6C9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434937247623703E-2"/>
                  <c:y val="-4.0373693418268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5109-4152-A85A-B4A05F8D6C9B}"/>
                </c:ext>
              </c:extLst>
            </c:dLbl>
            <c:dLbl>
              <c:idx val="4"/>
              <c:layout>
                <c:manualLayout>
                  <c:x val="-3.5873431190592575E-3"/>
                  <c:y val="-4.6748487115889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109-4152-A85A-B4A05F8D6C9B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Подпрограмма 1</c:v>
                </c:pt>
                <c:pt idx="1">
                  <c:v>Подпрограмма 2</c:v>
                </c:pt>
                <c:pt idx="2">
                  <c:v>Подпрограмма 3</c:v>
                </c:pt>
                <c:pt idx="3">
                  <c:v>Подпрограмма 4</c:v>
                </c:pt>
                <c:pt idx="4">
                  <c:v>Подпрограмма 5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209.33</c:v>
                </c:pt>
                <c:pt idx="1">
                  <c:v>0.5</c:v>
                </c:pt>
                <c:pt idx="2">
                  <c:v>58.8</c:v>
                </c:pt>
                <c:pt idx="3">
                  <c:v>9.1</c:v>
                </c:pt>
                <c:pt idx="4">
                  <c:v>918.96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09-4152-A85A-B4A05F8D6C9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 г.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shade val="51000"/>
                    <a:satMod val="130000"/>
                  </a:schemeClr>
                </a:gs>
                <a:gs pos="80000">
                  <a:schemeClr val="accent6">
                    <a:lumMod val="60000"/>
                    <a:shade val="93000"/>
                    <a:satMod val="130000"/>
                  </a:schemeClr>
                </a:gs>
                <a:gs pos="100000">
                  <a:schemeClr val="accent6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8.0715220178833286E-2"/>
                  <c:y val="-4.0373693418268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5109-4152-A85A-B4A05F8D6C9B}"/>
                </c:ext>
              </c:extLst>
            </c:dLbl>
            <c:dLbl>
              <c:idx val="4"/>
              <c:layout>
                <c:manualLayout>
                  <c:x val="3.5873431190592574E-2"/>
                  <c:y val="-4.0373693418268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5109-4152-A85A-B4A05F8D6C9B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Подпрограмма 1</c:v>
                </c:pt>
                <c:pt idx="1">
                  <c:v>Подпрограмма 2</c:v>
                </c:pt>
                <c:pt idx="2">
                  <c:v>Подпрограмма 3</c:v>
                </c:pt>
                <c:pt idx="3">
                  <c:v>Подпрограмма 4</c:v>
                </c:pt>
                <c:pt idx="4">
                  <c:v>Подпрограмма 5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221.82</c:v>
                </c:pt>
                <c:pt idx="1">
                  <c:v>0.5</c:v>
                </c:pt>
                <c:pt idx="2">
                  <c:v>58.8</c:v>
                </c:pt>
                <c:pt idx="3">
                  <c:v>9.1</c:v>
                </c:pt>
                <c:pt idx="4">
                  <c:v>918.96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109-4152-A85A-B4A05F8D6C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9173200"/>
        <c:axId val="349173616"/>
        <c:axId val="668434320"/>
      </c:bar3DChart>
      <c:catAx>
        <c:axId val="34917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9173616"/>
        <c:crosses val="autoZero"/>
        <c:auto val="1"/>
        <c:lblAlgn val="ctr"/>
        <c:lblOffset val="100"/>
        <c:noMultiLvlLbl val="0"/>
      </c:catAx>
      <c:valAx>
        <c:axId val="349173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9173200"/>
        <c:crosses val="autoZero"/>
        <c:crossBetween val="between"/>
      </c:valAx>
      <c:serAx>
        <c:axId val="66843432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9173616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1">
                  <c:v>2021 г.</c:v>
                </c:pt>
                <c:pt idx="2">
                  <c:v>2022 г.</c:v>
                </c:pt>
                <c:pt idx="3">
                  <c:v>2023 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7065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03-45B4-AF52-585988B50A6F}"/>
            </c:ext>
          </c:extLst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1">
                  <c:v>2021 г.</c:v>
                </c:pt>
                <c:pt idx="2">
                  <c:v>2022 г.</c:v>
                </c:pt>
                <c:pt idx="3">
                  <c:v>2023 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2">
                  <c:v>5287.99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03-45B4-AF52-585988B50A6F}"/>
            </c:ext>
          </c:extLst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1">
                  <c:v>2021 г.</c:v>
                </c:pt>
                <c:pt idx="2">
                  <c:v>2022 г.</c:v>
                </c:pt>
                <c:pt idx="3">
                  <c:v>2023 г.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3">
                  <c:v>5225.5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03-45B4-AF52-585988B50A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436736"/>
        <c:axId val="46438272"/>
      </c:barChart>
      <c:catAx>
        <c:axId val="46436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6438272"/>
        <c:crosses val="autoZero"/>
        <c:auto val="1"/>
        <c:lblAlgn val="ctr"/>
        <c:lblOffset val="100"/>
        <c:noMultiLvlLbl val="0"/>
      </c:catAx>
      <c:valAx>
        <c:axId val="46438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6436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578171112505249E-2"/>
          <c:y val="3.7787611739412676E-2"/>
          <c:w val="0.65873399573963398"/>
          <c:h val="0.879719706038246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доходы, тыс.руб.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Лист1!$A$2:$A$7</c:f>
              <c:strCache>
                <c:ptCount val="6"/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  <c:pt idx="5">
                  <c:v>2023 г.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1">
                  <c:v>391.32</c:v>
                </c:pt>
                <c:pt idx="2">
                  <c:v>237.35</c:v>
                </c:pt>
                <c:pt idx="3">
                  <c:v>270.7</c:v>
                </c:pt>
                <c:pt idx="4">
                  <c:v>271.10000000000002</c:v>
                </c:pt>
                <c:pt idx="5">
                  <c:v>280.10000000000002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BF-4436-9522-F07198A68F0E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поступления, тыс.руб.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  <c:pt idx="5">
                  <c:v>2023 г.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1">
                  <c:v>5454.44</c:v>
                </c:pt>
                <c:pt idx="2">
                  <c:v>10361.6</c:v>
                </c:pt>
                <c:pt idx="3">
                  <c:v>6794.3</c:v>
                </c:pt>
                <c:pt idx="4">
                  <c:v>5012.8900000000003</c:v>
                </c:pt>
                <c:pt idx="5">
                  <c:v>4945.3999999999996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BF-4436-9522-F07198A68F0E}"/>
            </c:ext>
          </c:extLst>
        </c:ser>
        <c:ser>
          <c:idx val="3"/>
          <c:order val="2"/>
          <c:tx>
            <c:strRef>
              <c:f>Лист1!$D$1</c:f>
              <c:strCache>
                <c:ptCount val="1"/>
                <c:pt idx="0">
                  <c:v>Доходы всего, тыс.руб.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  <c:pt idx="5">
                  <c:v>2023 г.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1">
                  <c:v>5845.76</c:v>
                </c:pt>
                <c:pt idx="2">
                  <c:v>10598.96</c:v>
                </c:pt>
                <c:pt idx="3">
                  <c:v>7065</c:v>
                </c:pt>
                <c:pt idx="4">
                  <c:v>5287.99</c:v>
                </c:pt>
                <c:pt idx="5">
                  <c:v>5225.5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DBF-4436-9522-F07198A68F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7074304"/>
        <c:axId val="47096576"/>
        <c:axId val="0"/>
      </c:bar3DChart>
      <c:catAx>
        <c:axId val="47074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7096576"/>
        <c:crosses val="autoZero"/>
        <c:auto val="1"/>
        <c:lblAlgn val="ctr"/>
        <c:lblOffset val="100"/>
        <c:noMultiLvlLbl val="0"/>
      </c:catAx>
      <c:valAx>
        <c:axId val="470965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7074304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76491451603259442"/>
          <c:y val="1.4181451108609815E-2"/>
          <c:w val="0.22668924315588349"/>
          <c:h val="0.80246169147117852"/>
        </c:manualLayout>
      </c:layout>
      <c:overlay val="0"/>
      <c:spPr>
        <a:gradFill rotWithShape="1">
          <a:gsLst>
            <a:gs pos="11480">
              <a:srgbClr val="ACCAFF"/>
            </a:gs>
            <a:gs pos="42540">
              <a:srgbClr val="C3D8FF"/>
            </a:gs>
            <a:gs pos="0">
              <a:schemeClr val="accent1">
                <a:tint val="50000"/>
                <a:satMod val="300000"/>
              </a:schemeClr>
            </a:gs>
            <a:gs pos="27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0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2.2643472069006042E-2"/>
                  <c:y val="-7.06999587370134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2E5-4693-A312-E63348AFCE7F}"/>
                </c:ext>
              </c:extLst>
            </c:dLbl>
            <c:dLbl>
              <c:idx val="1"/>
              <c:layout>
                <c:manualLayout>
                  <c:x val="-9.1123606258983622E-2"/>
                  <c:y val="-2.453933085898379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2E5-4693-A312-E63348AFCE7F}"/>
                </c:ext>
              </c:extLst>
            </c:dLbl>
            <c:dLbl>
              <c:idx val="2"/>
              <c:layout>
                <c:manualLayout>
                  <c:x val="-4.8383218286748894E-2"/>
                  <c:y val="-0.1085282037085553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2E5-4693-A312-E63348AFCE7F}"/>
                </c:ext>
              </c:extLst>
            </c:dLbl>
            <c:dLbl>
              <c:idx val="3"/>
              <c:layout>
                <c:manualLayout>
                  <c:x val="-3.4186617141491425E-2"/>
                  <c:y val="-0.1595353180076195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2E5-4693-A312-E63348AFCE7F}"/>
                </c:ext>
              </c:extLst>
            </c:dLbl>
            <c:dLbl>
              <c:idx val="4"/>
              <c:layout>
                <c:manualLayout>
                  <c:x val="-7.5937065761755729E-3"/>
                  <c:y val="-0.1640454542885243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2E5-4693-A312-E63348AFCE7F}"/>
                </c:ext>
              </c:extLst>
            </c:dLbl>
            <c:dLbl>
              <c:idx val="5"/>
              <c:layout>
                <c:manualLayout>
                  <c:x val="-6.7739204064352337E-3"/>
                  <c:y val="-0.1167467193712226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2E5-4693-A312-E63348AFCE7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Земельный налог с физических лиц - 92,00 тыс. руб.</c:v>
                </c:pt>
                <c:pt idx="1">
                  <c:v>Акцизы по подакцизным товарам  - 80,30 тыс. руб.</c:v>
                </c:pt>
                <c:pt idx="2">
                  <c:v>Налог на имущество физических лиц - 50,00 тыс.руб.</c:v>
                </c:pt>
                <c:pt idx="3">
                  <c:v>Налог на доходы физических лиц -  41,40 тыс. руб.</c:v>
                </c:pt>
                <c:pt idx="4">
                  <c:v>Государственная пошлина - 7,00 тыс. руб.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92</c:v>
                </c:pt>
                <c:pt idx="1">
                  <c:v>80.3</c:v>
                </c:pt>
                <c:pt idx="2">
                  <c:v>50</c:v>
                </c:pt>
                <c:pt idx="3">
                  <c:v>41.4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E5-4693-A312-E63348AFCE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4185174640474407"/>
          <c:y val="0"/>
          <c:w val="0.3485928780494314"/>
          <c:h val="1"/>
        </c:manualLayout>
      </c:layout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>
                <a:solidFill>
                  <a:sysClr val="window" lastClr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72E5-4693-A312-E63348AFCE7F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72E5-4693-A312-E63348AFCE7F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2-72E5-4693-A312-E63348AFCE7F}"/>
              </c:ext>
            </c:extLst>
          </c:dPt>
          <c:dLbls>
            <c:dLbl>
              <c:idx val="0"/>
              <c:layout>
                <c:manualLayout>
                  <c:x val="2.2643472069006042E-2"/>
                  <c:y val="-7.06999587370134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2E5-4693-A312-E63348AFCE7F}"/>
                </c:ext>
              </c:extLst>
            </c:dLbl>
            <c:dLbl>
              <c:idx val="1"/>
              <c:layout>
                <c:manualLayout>
                  <c:x val="-9.1123606258983622E-2"/>
                  <c:y val="-2.453933085898379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2E5-4693-A312-E63348AFCE7F}"/>
                </c:ext>
              </c:extLst>
            </c:dLbl>
            <c:dLbl>
              <c:idx val="2"/>
              <c:layout>
                <c:manualLayout>
                  <c:x val="-4.8383218286748894E-2"/>
                  <c:y val="-0.1085282037085553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2E5-4693-A312-E63348AFCE7F}"/>
                </c:ext>
              </c:extLst>
            </c:dLbl>
            <c:dLbl>
              <c:idx val="3"/>
              <c:layout>
                <c:manualLayout>
                  <c:x val="-3.4186617141491425E-2"/>
                  <c:y val="-0.1595353180076195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E5-4693-A312-E63348AFCE7F}"/>
                </c:ext>
              </c:extLst>
            </c:dLbl>
            <c:dLbl>
              <c:idx val="4"/>
              <c:layout>
                <c:manualLayout>
                  <c:x val="-7.5937065761755729E-3"/>
                  <c:y val="-0.1640454542885243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2E5-4693-A312-E63348AFCE7F}"/>
                </c:ext>
              </c:extLst>
            </c:dLbl>
            <c:dLbl>
              <c:idx val="5"/>
              <c:layout>
                <c:manualLayout>
                  <c:x val="-6.7739204064352337E-3"/>
                  <c:y val="-0.1167467193712226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2E5-4693-A312-E63348AFCE7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Иные межбюджетные трансферты - 4 920,69 тыс.руб.</c:v>
                </c:pt>
                <c:pt idx="1">
                  <c:v>Дотации - 1 795,90 тыс. руб.</c:v>
                </c:pt>
                <c:pt idx="2">
                  <c:v>Субвенции - 77,71 тыс. руб.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4920.6899999999996</c:v>
                </c:pt>
                <c:pt idx="1">
                  <c:v>1795.9</c:v>
                </c:pt>
                <c:pt idx="2">
                  <c:v>77.709999999999994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E5-4693-A312-E63348AFCE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185174640474407"/>
          <c:y val="0"/>
          <c:w val="0.3071015483737381"/>
          <c:h val="0.54516769211694893"/>
        </c:manualLayout>
      </c:layout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1">
                  <c:v>2021 г.</c:v>
                </c:pt>
                <c:pt idx="2">
                  <c:v>2022 г.</c:v>
                </c:pt>
                <c:pt idx="3">
                  <c:v>2023г.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5C67-4D4E-9761-FE758D88B08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1">
                  <c:v>2021 г.</c:v>
                </c:pt>
                <c:pt idx="2">
                  <c:v>2022 г.</c:v>
                </c:pt>
                <c:pt idx="3">
                  <c:v>2023г.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7065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67-4D4E-9761-FE758D88B08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1">
                  <c:v>2021 г.</c:v>
                </c:pt>
                <c:pt idx="2">
                  <c:v>2022 г.</c:v>
                </c:pt>
                <c:pt idx="3">
                  <c:v>2023г.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2">
                  <c:v>5287.99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67-4D4E-9761-FE758D88B08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1">
                  <c:v>2021 г.</c:v>
                </c:pt>
                <c:pt idx="2">
                  <c:v>2022 г.</c:v>
                </c:pt>
                <c:pt idx="3">
                  <c:v>2023г.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3">
                  <c:v>5225.5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C67-4D4E-9761-FE758D88B0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1387392"/>
        <c:axId val="51401472"/>
      </c:barChart>
      <c:catAx>
        <c:axId val="51387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1401472"/>
        <c:crosses val="autoZero"/>
        <c:auto val="1"/>
        <c:lblAlgn val="ctr"/>
        <c:lblOffset val="100"/>
        <c:noMultiLvlLbl val="0"/>
      </c:catAx>
      <c:valAx>
        <c:axId val="51401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1387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бюджета, формируемые в рамках муниципальных программ тыс. руб.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2304.4899999999998</c:v>
                </c:pt>
                <c:pt idx="1">
                  <c:v>1838.31</c:v>
                </c:pt>
                <c:pt idx="2">
                  <c:v>1869.05</c:v>
                </c:pt>
                <c:pt idx="3">
                  <c:v>1196.69</c:v>
                </c:pt>
                <c:pt idx="4">
                  <c:v>1209.18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C6-4C7D-BA8E-D6B099E0DB4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расходы, тыс. руб.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3517.01</c:v>
                </c:pt>
                <c:pt idx="1">
                  <c:v>8769.17</c:v>
                </c:pt>
                <c:pt idx="2">
                  <c:v>5195.95</c:v>
                </c:pt>
                <c:pt idx="3">
                  <c:v>3962.35</c:v>
                </c:pt>
                <c:pt idx="4">
                  <c:v>3751.38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AC6-4C7D-BA8E-D6B099E0DB4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Расходы всего, тыс.руб.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5821.5</c:v>
                </c:pt>
                <c:pt idx="1">
                  <c:v>10607.48</c:v>
                </c:pt>
                <c:pt idx="2">
                  <c:v>7065</c:v>
                </c:pt>
                <c:pt idx="3">
                  <c:v>5159.04</c:v>
                </c:pt>
                <c:pt idx="4">
                  <c:v>4960.5600000000004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AC6-4C7D-BA8E-D6B099E0D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6349824"/>
        <c:axId val="76351360"/>
        <c:axId val="0"/>
      </c:bar3DChart>
      <c:catAx>
        <c:axId val="76349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6351360"/>
        <c:crosses val="autoZero"/>
        <c:auto val="1"/>
        <c:lblAlgn val="ctr"/>
        <c:lblOffset val="100"/>
        <c:noMultiLvlLbl val="0"/>
      </c:catAx>
      <c:valAx>
        <c:axId val="76351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6349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3178505141186"/>
          <c:y val="6.1133869286395795E-4"/>
          <c:w val="0.25433145788641048"/>
          <c:h val="0.9788436627608750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hPercent val="65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5123085141873064"/>
          <c:y val="0.31265501262049655"/>
          <c:w val="0.53323749650614471"/>
          <c:h val="0.40719244398659005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0-2F94-4A3E-8103-F16A6EE353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2F94-4A3E-8103-F16A6EE353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2F94-4A3E-8103-F16A6EE353E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2F94-4A3E-8103-F16A6EE353EF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2F94-4A3E-8103-F16A6EE353E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2F94-4A3E-8103-F16A6EE353E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2F94-4A3E-8103-F16A6EE353EF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2F94-4A3E-8103-F16A6EE353E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2F94-4A3E-8103-F16A6EE353EF}"/>
              </c:ext>
            </c:extLst>
          </c:dPt>
          <c:dLbls>
            <c:dLbl>
              <c:idx val="0"/>
              <c:layout>
                <c:manualLayout>
                  <c:x val="6.9390897041718788E-2"/>
                  <c:y val="-0.156233958870987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383140682902198"/>
                      <c:h val="0.149422607858338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F94-4A3E-8103-F16A6EE353EF}"/>
                </c:ext>
              </c:extLst>
            </c:dLbl>
            <c:dLbl>
              <c:idx val="1"/>
              <c:layout>
                <c:manualLayout>
                  <c:x val="9.3037986096709921E-2"/>
                  <c:y val="-0.1798376504989786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F94-4A3E-8103-F16A6EE353EF}"/>
                </c:ext>
              </c:extLst>
            </c:dLbl>
            <c:dLbl>
              <c:idx val="2"/>
              <c:layout>
                <c:manualLayout>
                  <c:x val="7.872444977413906E-2"/>
                  <c:y val="4.046347136227011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F94-4A3E-8103-F16A6EE353EF}"/>
                </c:ext>
              </c:extLst>
            </c:dLbl>
            <c:dLbl>
              <c:idx val="3"/>
              <c:layout>
                <c:manualLayout>
                  <c:x val="-4.7234669864483499E-2"/>
                  <c:y val="0.1056546196681499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F94-4A3E-8103-F16A6EE353EF}"/>
                </c:ext>
              </c:extLst>
            </c:dLbl>
            <c:dLbl>
              <c:idx val="4"/>
              <c:layout>
                <c:manualLayout>
                  <c:x val="-8.8743925199938692E-2"/>
                  <c:y val="-6.743911893711700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6F340F1-CB61-4054-8952-E3BB686295C3}" type="CATEGORYNAME">
                      <a:rPr lang="ru-RU" dirty="0">
                        <a:solidFill>
                          <a:schemeClr val="tx1"/>
                        </a:solidFill>
                      </a:rPr>
                      <a:pPr>
                        <a:defRPr sz="1330" b="1" i="0" u="none" strike="noStrike" kern="1200" spc="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F94-4A3E-8103-F16A6EE353EF}"/>
                </c:ext>
              </c:extLst>
            </c:dLbl>
            <c:dLbl>
              <c:idx val="5"/>
              <c:layout>
                <c:manualLayout>
                  <c:x val="-6.7273620716082561E-2"/>
                  <c:y val="-1.798376504989786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F94-4A3E-8103-F16A6EE353EF}"/>
                </c:ext>
              </c:extLst>
            </c:dLbl>
            <c:dLbl>
              <c:idx val="6"/>
              <c:layout>
                <c:manualLayout>
                  <c:x val="-8.8743925199938692E-2"/>
                  <c:y val="-0.1168944728243361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F94-4A3E-8103-F16A6EE353EF}"/>
                </c:ext>
              </c:extLst>
            </c:dLbl>
            <c:dLbl>
              <c:idx val="7"/>
              <c:layout>
                <c:manualLayout>
                  <c:x val="0.1230964123741084"/>
                  <c:y val="-8.9918825249489347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F94-4A3E-8103-F16A6EE353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Sheet1!$B$1:$I$1</c:f>
              <c:strCache>
                <c:ptCount val="8"/>
                <c:pt idx="0">
                  <c:v>ОБЩЕГОСУДАРСТВЕННЫЕ ВОПРОСЫ-2603,44</c:v>
                </c:pt>
                <c:pt idx="1">
                  <c:v>НАЦИОНАЛЬНАЯ ОБОРОНА-74,51</c:v>
                </c:pt>
                <c:pt idx="2">
                  <c:v>НАЦИОНАЛЬНАЯ БЕЗОПАСНОСТЬ И ПРАВООХРАНИТЕЛЬНАЯ ДЕЯТЕЛЬНОСТЬ-59,3</c:v>
                </c:pt>
                <c:pt idx="3">
                  <c:v>НАЦИОНАЛЬНАЯ ЭКОНОМИКА-801,69</c:v>
                </c:pt>
                <c:pt idx="4">
                  <c:v>ЖИЛИЩНО-КОММУНАЛЬНОЕ ХОЗЯЙСТВО-1008,06</c:v>
                </c:pt>
                <c:pt idx="5">
                  <c:v>КУЛЬТУРА, КИНЕМАТОГРАФИЯ-2370,92</c:v>
                </c:pt>
                <c:pt idx="6">
                  <c:v>СОЦИАЛЬНАЯ ПОЛИТИКА-131,00</c:v>
                </c:pt>
                <c:pt idx="7">
                  <c:v>МЕЖБЮДЖЕТНЫЕ ТРАНСФЕРТЫ ОБЩЕГО ХАРАКТЕРА БЮДЖЕТАМ БЮДЖЕТНОЙ СИСТЕМЫ РОССИЙСКОЙ ФЕДЕРАЦИИ-16,08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2603.44</c:v>
                </c:pt>
                <c:pt idx="1">
                  <c:v>74.510000000000005</c:v>
                </c:pt>
                <c:pt idx="2">
                  <c:v>59.3</c:v>
                </c:pt>
                <c:pt idx="3">
                  <c:v>801.69</c:v>
                </c:pt>
                <c:pt idx="4">
                  <c:v>1008.06</c:v>
                </c:pt>
                <c:pt idx="5">
                  <c:v>2370.92</c:v>
                </c:pt>
                <c:pt idx="6">
                  <c:v>131</c:v>
                </c:pt>
                <c:pt idx="7">
                  <c:v>16.079999999999998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F94-4A3E-8103-F16A6EE353E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110585772690532"/>
          <c:y val="0.21042512448790129"/>
          <c:w val="0.38688081840671523"/>
          <c:h val="0.5158634862269745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glow" dir="t">
                <a:rot lat="0" lon="0" rev="6360000"/>
              </a:lightRig>
            </a:scene3d>
            <a:sp3d prstMaterial="flat">
              <a:bevelT w="88900" h="82550" prst="softRound"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0.21549591582243718"/>
                  <c:y val="0.1129174383972557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867-469D-AF25-F7932E6F89B2}"/>
                </c:ext>
              </c:extLst>
            </c:dLbl>
            <c:dLbl>
              <c:idx val="1"/>
              <c:layout>
                <c:manualLayout>
                  <c:x val="-0.1480434745601743"/>
                  <c:y val="0.1276697946803475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867-469D-AF25-F7932E6F89B2}"/>
                </c:ext>
              </c:extLst>
            </c:dLbl>
            <c:dLbl>
              <c:idx val="2"/>
              <c:layout>
                <c:manualLayout>
                  <c:x val="-0.15310418018069677"/>
                  <c:y val="1.710464438502266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867-469D-AF25-F7932E6F89B2}"/>
                </c:ext>
              </c:extLst>
            </c:dLbl>
            <c:dLbl>
              <c:idx val="3"/>
              <c:layout>
                <c:manualLayout>
                  <c:x val="-0.14191176338829736"/>
                  <c:y val="-0.1305431436080922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867-469D-AF25-F7932E6F89B2}"/>
                </c:ext>
              </c:extLst>
            </c:dLbl>
            <c:dLbl>
              <c:idx val="4"/>
              <c:layout>
                <c:manualLayout>
                  <c:x val="-0.25390678608034101"/>
                  <c:y val="-0.17797741917563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867-469D-AF25-F7932E6F89B2}"/>
                </c:ext>
              </c:extLst>
            </c:dLbl>
            <c:dLbl>
              <c:idx val="5"/>
              <c:layout>
                <c:manualLayout>
                  <c:x val="-6.7739204064352337E-3"/>
                  <c:y val="-0.1167467193712226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867-469D-AF25-F7932E6F89B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«Содержание и ремонт автомобильных дорог в границах поселения» </c:v>
                </c:pt>
                <c:pt idx="1">
                  <c:v>«Предупреждение и ликвидация последствий чрезвычайных ситуаций в границах поселения, профилактика терроризма и экстремизма»</c:v>
                </c:pt>
                <c:pt idx="2">
                  <c:v>«Обеспечение первичных мер пожарной безопасности в границах населенных пунктов поселения»</c:v>
                </c:pt>
                <c:pt idx="3">
                  <c:v>«Организация ритуальных услуг и содержание мест захоронения»</c:v>
                </c:pt>
                <c:pt idx="4">
                  <c:v>«Организация благоустройства территории поселения»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801.69</c:v>
                </c:pt>
                <c:pt idx="1">
                  <c:v>0.5</c:v>
                </c:pt>
                <c:pt idx="2">
                  <c:v>58.8</c:v>
                </c:pt>
                <c:pt idx="3">
                  <c:v>9.1</c:v>
                </c:pt>
                <c:pt idx="4">
                  <c:v>998.96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867-469D-AF25-F7932E6F89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8"/>
        <c:holeSize val="33"/>
      </c:doughnutChart>
      <c:spPr>
        <a:scene3d>
          <a:camera prst="orthographicFront"/>
          <a:lightRig rig="threePt" dir="t"/>
        </a:scene3d>
        <a:sp3d prstMaterial="clear"/>
      </c:spPr>
    </c:plotArea>
    <c:legend>
      <c:legendPos val="r"/>
      <c:layout>
        <c:manualLayout>
          <c:xMode val="edge"/>
          <c:yMode val="edge"/>
          <c:x val="0.64350002128527772"/>
          <c:y val="0"/>
          <c:w val="0.3469445762516522"/>
          <c:h val="1"/>
        </c:manualLayout>
      </c:layout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2T12:41:11.242" idx="1">
    <p:pos x="576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65DC2E-EDF9-421C-A291-417DEACE75C7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72602A-190F-40E1-8A9E-DBD394DA6282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300" u="none" dirty="0" smtClean="0">
              <a:solidFill>
                <a:srgbClr val="FF0000"/>
              </a:solidFill>
            </a:rPr>
            <a:t>Подпрограмма «Содержание и ремонт автомобильных дорог в границах поселения»</a:t>
          </a:r>
          <a:endParaRPr lang="ru-RU" sz="1300" u="none" dirty="0">
            <a:solidFill>
              <a:srgbClr val="FF0000"/>
            </a:solidFill>
          </a:endParaRPr>
        </a:p>
      </dgm:t>
    </dgm:pt>
    <dgm:pt modelId="{8938AC41-57B5-462C-9F9C-BA7FE5AF1DD4}" type="parTrans" cxnId="{55A1D7FD-D682-4044-9C4C-325EA125A92C}">
      <dgm:prSet/>
      <dgm:spPr/>
      <dgm:t>
        <a:bodyPr/>
        <a:lstStyle/>
        <a:p>
          <a:endParaRPr lang="ru-RU"/>
        </a:p>
      </dgm:t>
    </dgm:pt>
    <dgm:pt modelId="{E4060FC7-52E5-42F7-8E9D-3F20C4E4CE28}" type="sibTrans" cxnId="{55A1D7FD-D682-4044-9C4C-325EA125A92C}">
      <dgm:prSet/>
      <dgm:spPr/>
      <dgm:t>
        <a:bodyPr/>
        <a:lstStyle/>
        <a:p>
          <a:endParaRPr lang="ru-RU"/>
        </a:p>
      </dgm:t>
    </dgm:pt>
    <dgm:pt modelId="{8F942838-FBF0-4362-93D3-F8EAE35E2650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Подпрограмма «Предупреждение и ликвидация последствий чрезвычайных ситуаций в границах поселения, профилактика терроризма и экстремизма»</a:t>
          </a:r>
          <a:endParaRPr lang="ru-RU" dirty="0">
            <a:solidFill>
              <a:srgbClr val="FF0000"/>
            </a:solidFill>
          </a:endParaRPr>
        </a:p>
      </dgm:t>
    </dgm:pt>
    <dgm:pt modelId="{53658C2D-B49A-45BE-818F-967E04EB29CA}" type="parTrans" cxnId="{A0904726-DA7C-4C1C-8E62-408E6BE3288B}">
      <dgm:prSet/>
      <dgm:spPr/>
      <dgm:t>
        <a:bodyPr/>
        <a:lstStyle/>
        <a:p>
          <a:endParaRPr lang="ru-RU"/>
        </a:p>
      </dgm:t>
    </dgm:pt>
    <dgm:pt modelId="{DB189A6A-63AF-40EC-856B-BE50254F2562}" type="sibTrans" cxnId="{A0904726-DA7C-4C1C-8E62-408E6BE3288B}">
      <dgm:prSet/>
      <dgm:spPr/>
      <dgm:t>
        <a:bodyPr/>
        <a:lstStyle/>
        <a:p>
          <a:endParaRPr lang="ru-RU"/>
        </a:p>
      </dgm:t>
    </dgm:pt>
    <dgm:pt modelId="{83DE1D6B-3A0F-46E2-84A7-16B4ABF3F186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600" dirty="0" smtClean="0">
              <a:solidFill>
                <a:srgbClr val="7030A0"/>
              </a:solidFill>
            </a:rPr>
            <a:t>Муниципальная программа администрации </a:t>
          </a:r>
          <a:r>
            <a:rPr lang="ru-RU" sz="1600" dirty="0" err="1" smtClean="0">
              <a:solidFill>
                <a:srgbClr val="7030A0"/>
              </a:solidFill>
            </a:rPr>
            <a:t>Таятского</a:t>
          </a:r>
          <a:r>
            <a:rPr lang="ru-RU" sz="1600" dirty="0" smtClean="0">
              <a:solidFill>
                <a:srgbClr val="7030A0"/>
              </a:solidFill>
            </a:rPr>
            <a:t> сельсовета «Обеспечение населения необходимыми социальными услугами и формирование комфортной среды обитания населения  МО «</a:t>
          </a:r>
          <a:r>
            <a:rPr lang="ru-RU" sz="1600" dirty="0" err="1" smtClean="0">
              <a:solidFill>
                <a:srgbClr val="7030A0"/>
              </a:solidFill>
            </a:rPr>
            <a:t>Таятский</a:t>
          </a:r>
          <a:r>
            <a:rPr lang="ru-RU" sz="1600" dirty="0" smtClean="0">
              <a:solidFill>
                <a:srgbClr val="7030A0"/>
              </a:solidFill>
            </a:rPr>
            <a:t> сельсовет»»</a:t>
          </a:r>
          <a:endParaRPr lang="ru-RU" sz="1600" dirty="0">
            <a:solidFill>
              <a:srgbClr val="7030A0"/>
            </a:solidFill>
          </a:endParaRPr>
        </a:p>
      </dgm:t>
    </dgm:pt>
    <dgm:pt modelId="{506CF9F9-6DEE-4FD4-ADF2-DDB0337B687D}" type="sibTrans" cxnId="{1F637A57-E2A1-43D0-AFC1-F61786C91B16}">
      <dgm:prSet/>
      <dgm:spPr/>
      <dgm:t>
        <a:bodyPr/>
        <a:lstStyle/>
        <a:p>
          <a:endParaRPr lang="ru-RU"/>
        </a:p>
      </dgm:t>
    </dgm:pt>
    <dgm:pt modelId="{A9C13221-7E02-4F57-9FCB-EF3022CDE93C}" type="parTrans" cxnId="{1F637A57-E2A1-43D0-AFC1-F61786C91B16}">
      <dgm:prSet/>
      <dgm:spPr/>
      <dgm:t>
        <a:bodyPr/>
        <a:lstStyle/>
        <a:p>
          <a:endParaRPr lang="ru-RU"/>
        </a:p>
      </dgm:t>
    </dgm:pt>
    <dgm:pt modelId="{2F62F5E3-B147-4727-B5BD-1E9C0A67AF7F}">
      <dgm:prSet/>
      <dgm:spPr>
        <a:solidFill>
          <a:srgbClr val="92D050"/>
        </a:solidFill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Подпрограмма «Организация ритуальных услуг и содержание мест захоронения»</a:t>
          </a:r>
          <a:endParaRPr lang="ru-RU" dirty="0">
            <a:solidFill>
              <a:srgbClr val="FF0000"/>
            </a:solidFill>
          </a:endParaRPr>
        </a:p>
      </dgm:t>
    </dgm:pt>
    <dgm:pt modelId="{B5CDDED2-6BA4-4AF9-A9CF-174348267898}" type="parTrans" cxnId="{0DC41E3B-6A14-43A9-8507-4E278A4F18BA}">
      <dgm:prSet/>
      <dgm:spPr/>
      <dgm:t>
        <a:bodyPr/>
        <a:lstStyle/>
        <a:p>
          <a:endParaRPr lang="ru-RU"/>
        </a:p>
      </dgm:t>
    </dgm:pt>
    <dgm:pt modelId="{05D2B7E6-7940-46FF-A037-B78E8B8BA889}" type="sibTrans" cxnId="{0DC41E3B-6A14-43A9-8507-4E278A4F18BA}">
      <dgm:prSet/>
      <dgm:spPr/>
      <dgm:t>
        <a:bodyPr/>
        <a:lstStyle/>
        <a:p>
          <a:endParaRPr lang="ru-RU"/>
        </a:p>
      </dgm:t>
    </dgm:pt>
    <dgm:pt modelId="{3E8D9574-D5D2-4E01-972A-50255A1C3C55}">
      <dgm:prSet/>
      <dgm:spPr>
        <a:solidFill>
          <a:srgbClr val="92D050"/>
        </a:solidFill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Подпрограмма «Организация благоустройства территории поселения»</a:t>
          </a:r>
          <a:endParaRPr lang="ru-RU" dirty="0">
            <a:solidFill>
              <a:srgbClr val="FF0000"/>
            </a:solidFill>
          </a:endParaRPr>
        </a:p>
      </dgm:t>
    </dgm:pt>
    <dgm:pt modelId="{92E75863-DEA4-42A0-93EB-25CB49B422B4}" type="parTrans" cxnId="{AC671675-04BE-4B13-962B-8DDFA852011B}">
      <dgm:prSet/>
      <dgm:spPr/>
      <dgm:t>
        <a:bodyPr/>
        <a:lstStyle/>
        <a:p>
          <a:endParaRPr lang="ru-RU"/>
        </a:p>
      </dgm:t>
    </dgm:pt>
    <dgm:pt modelId="{A9043047-8090-4486-A75E-50A22E929B01}" type="sibTrans" cxnId="{AC671675-04BE-4B13-962B-8DDFA852011B}">
      <dgm:prSet/>
      <dgm:spPr/>
      <dgm:t>
        <a:bodyPr/>
        <a:lstStyle/>
        <a:p>
          <a:endParaRPr lang="ru-RU"/>
        </a:p>
      </dgm:t>
    </dgm:pt>
    <dgm:pt modelId="{DC06AD6F-8F23-4159-A13F-98F5AB9D6C93}">
      <dgm:prSet custT="1"/>
      <dgm:spPr>
        <a:solidFill>
          <a:srgbClr val="92D050"/>
        </a:solidFill>
      </dgm:spPr>
      <dgm:t>
        <a:bodyPr/>
        <a:lstStyle/>
        <a:p>
          <a:r>
            <a:rPr lang="ru-RU" sz="1300" dirty="0" smtClean="0">
              <a:solidFill>
                <a:srgbClr val="FF0000"/>
              </a:solidFill>
            </a:rPr>
            <a:t>Подпрограмма «Обеспечение первичных мер пожарной безопасности в МО «Таятский сельсовет»</a:t>
          </a:r>
          <a:endParaRPr lang="ru-RU" sz="1300" dirty="0">
            <a:solidFill>
              <a:srgbClr val="FF0000"/>
            </a:solidFill>
          </a:endParaRPr>
        </a:p>
      </dgm:t>
    </dgm:pt>
    <dgm:pt modelId="{4E5F7B8C-917D-4083-A823-CB378AD5779A}" type="parTrans" cxnId="{EC82F5FE-ABAA-471C-A0EB-ADE2F6B829FD}">
      <dgm:prSet/>
      <dgm:spPr/>
      <dgm:t>
        <a:bodyPr/>
        <a:lstStyle/>
        <a:p>
          <a:endParaRPr lang="ru-RU"/>
        </a:p>
      </dgm:t>
    </dgm:pt>
    <dgm:pt modelId="{41E2CAAD-FA03-4322-8B4A-29DB1F7E911C}" type="sibTrans" cxnId="{EC82F5FE-ABAA-471C-A0EB-ADE2F6B829FD}">
      <dgm:prSet/>
      <dgm:spPr/>
      <dgm:t>
        <a:bodyPr/>
        <a:lstStyle/>
        <a:p>
          <a:endParaRPr lang="ru-RU"/>
        </a:p>
      </dgm:t>
    </dgm:pt>
    <dgm:pt modelId="{5E74BBB0-B769-4819-897C-F33D20A1128E}" type="pres">
      <dgm:prSet presAssocID="{D765DC2E-EDF9-421C-A291-417DEACE75C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6E57555-99AB-4773-85C4-669CEE8CFF9D}" type="pres">
      <dgm:prSet presAssocID="{83DE1D6B-3A0F-46E2-84A7-16B4ABF3F186}" presName="hierRoot1" presStyleCnt="0">
        <dgm:presLayoutVars>
          <dgm:hierBranch val="init"/>
        </dgm:presLayoutVars>
      </dgm:prSet>
      <dgm:spPr/>
    </dgm:pt>
    <dgm:pt modelId="{59F39DF3-3F9D-4A32-B89D-765901BBAFB8}" type="pres">
      <dgm:prSet presAssocID="{83DE1D6B-3A0F-46E2-84A7-16B4ABF3F186}" presName="rootComposite1" presStyleCnt="0"/>
      <dgm:spPr/>
    </dgm:pt>
    <dgm:pt modelId="{8402F8E1-5195-4037-9FA9-7001FD0CE5F4}" type="pres">
      <dgm:prSet presAssocID="{83DE1D6B-3A0F-46E2-84A7-16B4ABF3F186}" presName="rootText1" presStyleLbl="node0" presStyleIdx="0" presStyleCnt="1" custScaleX="217822" custScaleY="286022" custLinFactNeighborX="4947" custLinFactNeighborY="-54258">
        <dgm:presLayoutVars>
          <dgm:chPref val="3"/>
        </dgm:presLayoutVars>
      </dgm:prSet>
      <dgm:spPr/>
    </dgm:pt>
    <dgm:pt modelId="{611ACDC1-2DFC-4472-908E-0C60C04CAEFB}" type="pres">
      <dgm:prSet presAssocID="{83DE1D6B-3A0F-46E2-84A7-16B4ABF3F186}" presName="rootConnector1" presStyleLbl="node1" presStyleIdx="0" presStyleCnt="0"/>
      <dgm:spPr/>
    </dgm:pt>
    <dgm:pt modelId="{7CCB2149-90D6-4B6B-807E-5E3C048B1E25}" type="pres">
      <dgm:prSet presAssocID="{83DE1D6B-3A0F-46E2-84A7-16B4ABF3F186}" presName="hierChild2" presStyleCnt="0"/>
      <dgm:spPr/>
    </dgm:pt>
    <dgm:pt modelId="{D9B2169D-CA4C-46D6-BB82-61A37C61EA07}" type="pres">
      <dgm:prSet presAssocID="{8938AC41-57B5-462C-9F9C-BA7FE5AF1DD4}" presName="Name37" presStyleLbl="parChTrans1D2" presStyleIdx="0" presStyleCnt="5"/>
      <dgm:spPr/>
    </dgm:pt>
    <dgm:pt modelId="{8287D67A-0245-4B75-8577-2AF392C03830}" type="pres">
      <dgm:prSet presAssocID="{8E72602A-190F-40E1-8A9E-DBD394DA6282}" presName="hierRoot2" presStyleCnt="0">
        <dgm:presLayoutVars>
          <dgm:hierBranch val="init"/>
        </dgm:presLayoutVars>
      </dgm:prSet>
      <dgm:spPr/>
    </dgm:pt>
    <dgm:pt modelId="{F37C2819-5093-46C9-95DE-24FEAAEC4A1A}" type="pres">
      <dgm:prSet presAssocID="{8E72602A-190F-40E1-8A9E-DBD394DA6282}" presName="rootComposite" presStyleCnt="0"/>
      <dgm:spPr/>
    </dgm:pt>
    <dgm:pt modelId="{CDFFF6BC-D569-4300-8498-5EA7E0F2D121}" type="pres">
      <dgm:prSet presAssocID="{8E72602A-190F-40E1-8A9E-DBD394DA6282}" presName="rootText" presStyleLbl="node2" presStyleIdx="0" presStyleCnt="5" custScaleX="105941" custScaleY="272047">
        <dgm:presLayoutVars>
          <dgm:chPref val="3"/>
        </dgm:presLayoutVars>
      </dgm:prSet>
      <dgm:spPr/>
    </dgm:pt>
    <dgm:pt modelId="{05273E2F-9DB2-43D8-ACC6-993184F44AB7}" type="pres">
      <dgm:prSet presAssocID="{8E72602A-190F-40E1-8A9E-DBD394DA6282}" presName="rootConnector" presStyleLbl="node2" presStyleIdx="0" presStyleCnt="5"/>
      <dgm:spPr/>
    </dgm:pt>
    <dgm:pt modelId="{FF179239-94A3-48C6-95CF-DFB5666EE9C6}" type="pres">
      <dgm:prSet presAssocID="{8E72602A-190F-40E1-8A9E-DBD394DA6282}" presName="hierChild4" presStyleCnt="0"/>
      <dgm:spPr/>
    </dgm:pt>
    <dgm:pt modelId="{555279EF-9386-4396-BF01-8E1A44810A34}" type="pres">
      <dgm:prSet presAssocID="{8E72602A-190F-40E1-8A9E-DBD394DA6282}" presName="hierChild5" presStyleCnt="0"/>
      <dgm:spPr/>
    </dgm:pt>
    <dgm:pt modelId="{E9D93B0D-F195-4B01-B004-76F81FF919AB}" type="pres">
      <dgm:prSet presAssocID="{53658C2D-B49A-45BE-818F-967E04EB29CA}" presName="Name37" presStyleLbl="parChTrans1D2" presStyleIdx="1" presStyleCnt="5"/>
      <dgm:spPr/>
    </dgm:pt>
    <dgm:pt modelId="{5BBC0D43-1942-4274-BBB3-1E828F594DC8}" type="pres">
      <dgm:prSet presAssocID="{8F942838-FBF0-4362-93D3-F8EAE35E2650}" presName="hierRoot2" presStyleCnt="0">
        <dgm:presLayoutVars>
          <dgm:hierBranch val="init"/>
        </dgm:presLayoutVars>
      </dgm:prSet>
      <dgm:spPr/>
    </dgm:pt>
    <dgm:pt modelId="{9A89DC71-6D3B-4589-933D-75B152F2979D}" type="pres">
      <dgm:prSet presAssocID="{8F942838-FBF0-4362-93D3-F8EAE35E2650}" presName="rootComposite" presStyleCnt="0"/>
      <dgm:spPr/>
    </dgm:pt>
    <dgm:pt modelId="{72B02F3D-CEB4-4BB6-9B34-5989F181F6D6}" type="pres">
      <dgm:prSet presAssocID="{8F942838-FBF0-4362-93D3-F8EAE35E2650}" presName="rootText" presStyleLbl="node2" presStyleIdx="1" presStyleCnt="5" custScaleX="106973" custScaleY="272047">
        <dgm:presLayoutVars>
          <dgm:chPref val="3"/>
        </dgm:presLayoutVars>
      </dgm:prSet>
      <dgm:spPr/>
    </dgm:pt>
    <dgm:pt modelId="{7F26D379-F25B-4DDA-BE6B-D1F3D9AA4DB0}" type="pres">
      <dgm:prSet presAssocID="{8F942838-FBF0-4362-93D3-F8EAE35E2650}" presName="rootConnector" presStyleLbl="node2" presStyleIdx="1" presStyleCnt="5"/>
      <dgm:spPr/>
    </dgm:pt>
    <dgm:pt modelId="{470DC407-0BEA-4625-952E-A64CDC1B2D44}" type="pres">
      <dgm:prSet presAssocID="{8F942838-FBF0-4362-93D3-F8EAE35E2650}" presName="hierChild4" presStyleCnt="0"/>
      <dgm:spPr/>
    </dgm:pt>
    <dgm:pt modelId="{D3F16D40-79FB-4C7A-A050-6C89BE45EF4B}" type="pres">
      <dgm:prSet presAssocID="{8F942838-FBF0-4362-93D3-F8EAE35E2650}" presName="hierChild5" presStyleCnt="0"/>
      <dgm:spPr/>
    </dgm:pt>
    <dgm:pt modelId="{84C98EA2-7841-44D3-9AD9-9CDACD01B6F1}" type="pres">
      <dgm:prSet presAssocID="{4E5F7B8C-917D-4083-A823-CB378AD5779A}" presName="Name37" presStyleLbl="parChTrans1D2" presStyleIdx="2" presStyleCnt="5"/>
      <dgm:spPr/>
    </dgm:pt>
    <dgm:pt modelId="{4CBB26BC-2275-479E-9FFE-DE6FBCAB2157}" type="pres">
      <dgm:prSet presAssocID="{DC06AD6F-8F23-4159-A13F-98F5AB9D6C93}" presName="hierRoot2" presStyleCnt="0">
        <dgm:presLayoutVars>
          <dgm:hierBranch val="init"/>
        </dgm:presLayoutVars>
      </dgm:prSet>
      <dgm:spPr/>
    </dgm:pt>
    <dgm:pt modelId="{DA3FFC71-FC66-47AD-9024-F3F6CF22E6B9}" type="pres">
      <dgm:prSet presAssocID="{DC06AD6F-8F23-4159-A13F-98F5AB9D6C93}" presName="rootComposite" presStyleCnt="0"/>
      <dgm:spPr/>
    </dgm:pt>
    <dgm:pt modelId="{4FFFCB99-2545-4353-84F6-3E16D63E9B5E}" type="pres">
      <dgm:prSet presAssocID="{DC06AD6F-8F23-4159-A13F-98F5AB9D6C93}" presName="rootText" presStyleLbl="node2" presStyleIdx="2" presStyleCnt="5" custScaleX="95917" custScaleY="272047">
        <dgm:presLayoutVars>
          <dgm:chPref val="3"/>
        </dgm:presLayoutVars>
      </dgm:prSet>
      <dgm:spPr/>
    </dgm:pt>
    <dgm:pt modelId="{791AD4D4-05DF-4C26-B36D-20AD92D7C5DE}" type="pres">
      <dgm:prSet presAssocID="{DC06AD6F-8F23-4159-A13F-98F5AB9D6C93}" presName="rootConnector" presStyleLbl="node2" presStyleIdx="2" presStyleCnt="5"/>
      <dgm:spPr/>
    </dgm:pt>
    <dgm:pt modelId="{D7F8C299-77A7-4F95-B984-05B75FD34868}" type="pres">
      <dgm:prSet presAssocID="{DC06AD6F-8F23-4159-A13F-98F5AB9D6C93}" presName="hierChild4" presStyleCnt="0"/>
      <dgm:spPr/>
    </dgm:pt>
    <dgm:pt modelId="{E324DCBD-D151-4EBA-B331-9546ED19B035}" type="pres">
      <dgm:prSet presAssocID="{DC06AD6F-8F23-4159-A13F-98F5AB9D6C93}" presName="hierChild5" presStyleCnt="0"/>
      <dgm:spPr/>
    </dgm:pt>
    <dgm:pt modelId="{E813D782-7BFD-4468-A81E-333523F0950D}" type="pres">
      <dgm:prSet presAssocID="{B5CDDED2-6BA4-4AF9-A9CF-174348267898}" presName="Name37" presStyleLbl="parChTrans1D2" presStyleIdx="3" presStyleCnt="5"/>
      <dgm:spPr/>
    </dgm:pt>
    <dgm:pt modelId="{9A3124BF-F2B9-453B-A769-C7064A47394A}" type="pres">
      <dgm:prSet presAssocID="{2F62F5E3-B147-4727-B5BD-1E9C0A67AF7F}" presName="hierRoot2" presStyleCnt="0">
        <dgm:presLayoutVars>
          <dgm:hierBranch val="init"/>
        </dgm:presLayoutVars>
      </dgm:prSet>
      <dgm:spPr/>
    </dgm:pt>
    <dgm:pt modelId="{C5DDB7F0-6DAC-4E7F-B198-A0D7CED80231}" type="pres">
      <dgm:prSet presAssocID="{2F62F5E3-B147-4727-B5BD-1E9C0A67AF7F}" presName="rootComposite" presStyleCnt="0"/>
      <dgm:spPr/>
    </dgm:pt>
    <dgm:pt modelId="{8EB0DF67-C3EB-4C1E-B43F-9113EA9D9E62}" type="pres">
      <dgm:prSet presAssocID="{2F62F5E3-B147-4727-B5BD-1E9C0A67AF7F}" presName="rootText" presStyleLbl="node2" presStyleIdx="3" presStyleCnt="5" custScaleY="272047">
        <dgm:presLayoutVars>
          <dgm:chPref val="3"/>
        </dgm:presLayoutVars>
      </dgm:prSet>
      <dgm:spPr/>
    </dgm:pt>
    <dgm:pt modelId="{2210A268-ECA9-46DB-8A84-3AF7FF07AFB6}" type="pres">
      <dgm:prSet presAssocID="{2F62F5E3-B147-4727-B5BD-1E9C0A67AF7F}" presName="rootConnector" presStyleLbl="node2" presStyleIdx="3" presStyleCnt="5"/>
      <dgm:spPr/>
    </dgm:pt>
    <dgm:pt modelId="{73EF68A5-FBAB-4F0F-B810-EA6C60293AE1}" type="pres">
      <dgm:prSet presAssocID="{2F62F5E3-B147-4727-B5BD-1E9C0A67AF7F}" presName="hierChild4" presStyleCnt="0"/>
      <dgm:spPr/>
    </dgm:pt>
    <dgm:pt modelId="{5C6E70BF-66A2-458B-AD03-5FDB5479B97C}" type="pres">
      <dgm:prSet presAssocID="{2F62F5E3-B147-4727-B5BD-1E9C0A67AF7F}" presName="hierChild5" presStyleCnt="0"/>
      <dgm:spPr/>
    </dgm:pt>
    <dgm:pt modelId="{96D9CABF-0E8A-44C4-9AC6-D4A477D43BC6}" type="pres">
      <dgm:prSet presAssocID="{92E75863-DEA4-42A0-93EB-25CB49B422B4}" presName="Name37" presStyleLbl="parChTrans1D2" presStyleIdx="4" presStyleCnt="5"/>
      <dgm:spPr/>
    </dgm:pt>
    <dgm:pt modelId="{D89A7D22-474D-448E-9E5C-3183C0D179A2}" type="pres">
      <dgm:prSet presAssocID="{3E8D9574-D5D2-4E01-972A-50255A1C3C55}" presName="hierRoot2" presStyleCnt="0">
        <dgm:presLayoutVars>
          <dgm:hierBranch val="init"/>
        </dgm:presLayoutVars>
      </dgm:prSet>
      <dgm:spPr/>
    </dgm:pt>
    <dgm:pt modelId="{71D67AEC-F98A-4BF4-BABD-5A5C9ADBD80E}" type="pres">
      <dgm:prSet presAssocID="{3E8D9574-D5D2-4E01-972A-50255A1C3C55}" presName="rootComposite" presStyleCnt="0"/>
      <dgm:spPr/>
    </dgm:pt>
    <dgm:pt modelId="{9C848E39-D434-4AF1-B7B6-647F12BFF900}" type="pres">
      <dgm:prSet presAssocID="{3E8D9574-D5D2-4E01-972A-50255A1C3C55}" presName="rootText" presStyleLbl="node2" presStyleIdx="4" presStyleCnt="5" custScaleY="272047">
        <dgm:presLayoutVars>
          <dgm:chPref val="3"/>
        </dgm:presLayoutVars>
      </dgm:prSet>
      <dgm:spPr/>
    </dgm:pt>
    <dgm:pt modelId="{0182206A-994F-4ABB-97B8-088739001722}" type="pres">
      <dgm:prSet presAssocID="{3E8D9574-D5D2-4E01-972A-50255A1C3C55}" presName="rootConnector" presStyleLbl="node2" presStyleIdx="4" presStyleCnt="5"/>
      <dgm:spPr/>
    </dgm:pt>
    <dgm:pt modelId="{4ABDD6B0-FCD6-4764-AF3B-CAE3B243D451}" type="pres">
      <dgm:prSet presAssocID="{3E8D9574-D5D2-4E01-972A-50255A1C3C55}" presName="hierChild4" presStyleCnt="0"/>
      <dgm:spPr/>
    </dgm:pt>
    <dgm:pt modelId="{31FC745E-F7DA-4876-B2E9-87569B898A0B}" type="pres">
      <dgm:prSet presAssocID="{3E8D9574-D5D2-4E01-972A-50255A1C3C55}" presName="hierChild5" presStyleCnt="0"/>
      <dgm:spPr/>
    </dgm:pt>
    <dgm:pt modelId="{429D93CA-1789-4870-84BC-E4D24297A170}" type="pres">
      <dgm:prSet presAssocID="{83DE1D6B-3A0F-46E2-84A7-16B4ABF3F186}" presName="hierChild3" presStyleCnt="0"/>
      <dgm:spPr/>
    </dgm:pt>
  </dgm:ptLst>
  <dgm:cxnLst>
    <dgm:cxn modelId="{29EBACF9-519D-4791-A10E-62FE01FC2244}" type="presOf" srcId="{3E8D9574-D5D2-4E01-972A-50255A1C3C55}" destId="{0182206A-994F-4ABB-97B8-088739001722}" srcOrd="1" destOrd="0" presId="urn:microsoft.com/office/officeart/2005/8/layout/orgChart1"/>
    <dgm:cxn modelId="{E7E94987-714E-458F-A47B-DD5385F32006}" type="presOf" srcId="{53658C2D-B49A-45BE-818F-967E04EB29CA}" destId="{E9D93B0D-F195-4B01-B004-76F81FF919AB}" srcOrd="0" destOrd="0" presId="urn:microsoft.com/office/officeart/2005/8/layout/orgChart1"/>
    <dgm:cxn modelId="{EC82F5FE-ABAA-471C-A0EB-ADE2F6B829FD}" srcId="{83DE1D6B-3A0F-46E2-84A7-16B4ABF3F186}" destId="{DC06AD6F-8F23-4159-A13F-98F5AB9D6C93}" srcOrd="2" destOrd="0" parTransId="{4E5F7B8C-917D-4083-A823-CB378AD5779A}" sibTransId="{41E2CAAD-FA03-4322-8B4A-29DB1F7E911C}"/>
    <dgm:cxn modelId="{1038B4FF-14B8-472F-9AE9-8D54C9814A35}" type="presOf" srcId="{4E5F7B8C-917D-4083-A823-CB378AD5779A}" destId="{84C98EA2-7841-44D3-9AD9-9CDACD01B6F1}" srcOrd="0" destOrd="0" presId="urn:microsoft.com/office/officeart/2005/8/layout/orgChart1"/>
    <dgm:cxn modelId="{9E0DDE2C-1908-42A3-A1A6-BCD0836690AE}" type="presOf" srcId="{83DE1D6B-3A0F-46E2-84A7-16B4ABF3F186}" destId="{611ACDC1-2DFC-4472-908E-0C60C04CAEFB}" srcOrd="1" destOrd="0" presId="urn:microsoft.com/office/officeart/2005/8/layout/orgChart1"/>
    <dgm:cxn modelId="{A0904726-DA7C-4C1C-8E62-408E6BE3288B}" srcId="{83DE1D6B-3A0F-46E2-84A7-16B4ABF3F186}" destId="{8F942838-FBF0-4362-93D3-F8EAE35E2650}" srcOrd="1" destOrd="0" parTransId="{53658C2D-B49A-45BE-818F-967E04EB29CA}" sibTransId="{DB189A6A-63AF-40EC-856B-BE50254F2562}"/>
    <dgm:cxn modelId="{CC6EFB12-04A2-492A-BBA6-2172A70A4384}" type="presOf" srcId="{8F942838-FBF0-4362-93D3-F8EAE35E2650}" destId="{7F26D379-F25B-4DDA-BE6B-D1F3D9AA4DB0}" srcOrd="1" destOrd="0" presId="urn:microsoft.com/office/officeart/2005/8/layout/orgChart1"/>
    <dgm:cxn modelId="{5FC3DC4F-CCA1-4005-9BE2-314CFB473F6F}" type="presOf" srcId="{8F942838-FBF0-4362-93D3-F8EAE35E2650}" destId="{72B02F3D-CEB4-4BB6-9B34-5989F181F6D6}" srcOrd="0" destOrd="0" presId="urn:microsoft.com/office/officeart/2005/8/layout/orgChart1"/>
    <dgm:cxn modelId="{0544D61B-325A-4829-9B21-B79D50FEDA3D}" type="presOf" srcId="{3E8D9574-D5D2-4E01-972A-50255A1C3C55}" destId="{9C848E39-D434-4AF1-B7B6-647F12BFF900}" srcOrd="0" destOrd="0" presId="urn:microsoft.com/office/officeart/2005/8/layout/orgChart1"/>
    <dgm:cxn modelId="{9B83C127-428C-4E9E-B657-5084EEE89538}" type="presOf" srcId="{B5CDDED2-6BA4-4AF9-A9CF-174348267898}" destId="{E813D782-7BFD-4468-A81E-333523F0950D}" srcOrd="0" destOrd="0" presId="urn:microsoft.com/office/officeart/2005/8/layout/orgChart1"/>
    <dgm:cxn modelId="{55A1D7FD-D682-4044-9C4C-325EA125A92C}" srcId="{83DE1D6B-3A0F-46E2-84A7-16B4ABF3F186}" destId="{8E72602A-190F-40E1-8A9E-DBD394DA6282}" srcOrd="0" destOrd="0" parTransId="{8938AC41-57B5-462C-9F9C-BA7FE5AF1DD4}" sibTransId="{E4060FC7-52E5-42F7-8E9D-3F20C4E4CE28}"/>
    <dgm:cxn modelId="{5D1BE0B7-8356-496F-8520-6A2465775747}" type="presOf" srcId="{92E75863-DEA4-42A0-93EB-25CB49B422B4}" destId="{96D9CABF-0E8A-44C4-9AC6-D4A477D43BC6}" srcOrd="0" destOrd="0" presId="urn:microsoft.com/office/officeart/2005/8/layout/orgChart1"/>
    <dgm:cxn modelId="{55CE7728-6DCE-4E4C-9540-33BE97947AD4}" type="presOf" srcId="{8938AC41-57B5-462C-9F9C-BA7FE5AF1DD4}" destId="{D9B2169D-CA4C-46D6-BB82-61A37C61EA07}" srcOrd="0" destOrd="0" presId="urn:microsoft.com/office/officeart/2005/8/layout/orgChart1"/>
    <dgm:cxn modelId="{FBCAF65A-61F9-4C86-B4ED-C1F5211BF22D}" type="presOf" srcId="{8E72602A-190F-40E1-8A9E-DBD394DA6282}" destId="{05273E2F-9DB2-43D8-ACC6-993184F44AB7}" srcOrd="1" destOrd="0" presId="urn:microsoft.com/office/officeart/2005/8/layout/orgChart1"/>
    <dgm:cxn modelId="{8CDD4FE0-064D-493C-A20D-4223719AD5D7}" type="presOf" srcId="{2F62F5E3-B147-4727-B5BD-1E9C0A67AF7F}" destId="{2210A268-ECA9-46DB-8A84-3AF7FF07AFB6}" srcOrd="1" destOrd="0" presId="urn:microsoft.com/office/officeart/2005/8/layout/orgChart1"/>
    <dgm:cxn modelId="{8DB00431-C6AB-48D4-9E1C-33D4E4A19768}" type="presOf" srcId="{DC06AD6F-8F23-4159-A13F-98F5AB9D6C93}" destId="{791AD4D4-05DF-4C26-B36D-20AD92D7C5DE}" srcOrd="1" destOrd="0" presId="urn:microsoft.com/office/officeart/2005/8/layout/orgChart1"/>
    <dgm:cxn modelId="{56067C82-8ED7-4111-9C7D-53608EF990DD}" type="presOf" srcId="{D765DC2E-EDF9-421C-A291-417DEACE75C7}" destId="{5E74BBB0-B769-4819-897C-F33D20A1128E}" srcOrd="0" destOrd="0" presId="urn:microsoft.com/office/officeart/2005/8/layout/orgChart1"/>
    <dgm:cxn modelId="{AC671675-04BE-4B13-962B-8DDFA852011B}" srcId="{83DE1D6B-3A0F-46E2-84A7-16B4ABF3F186}" destId="{3E8D9574-D5D2-4E01-972A-50255A1C3C55}" srcOrd="4" destOrd="0" parTransId="{92E75863-DEA4-42A0-93EB-25CB49B422B4}" sibTransId="{A9043047-8090-4486-A75E-50A22E929B01}"/>
    <dgm:cxn modelId="{E30F43AA-A2D3-4BD3-A8EF-2D5427E2B05D}" type="presOf" srcId="{83DE1D6B-3A0F-46E2-84A7-16B4ABF3F186}" destId="{8402F8E1-5195-4037-9FA9-7001FD0CE5F4}" srcOrd="0" destOrd="0" presId="urn:microsoft.com/office/officeart/2005/8/layout/orgChart1"/>
    <dgm:cxn modelId="{ABFE32E4-56E3-498C-B9DE-2A0A05E43EAE}" type="presOf" srcId="{2F62F5E3-B147-4727-B5BD-1E9C0A67AF7F}" destId="{8EB0DF67-C3EB-4C1E-B43F-9113EA9D9E62}" srcOrd="0" destOrd="0" presId="urn:microsoft.com/office/officeart/2005/8/layout/orgChart1"/>
    <dgm:cxn modelId="{10E332A6-7484-4B3B-8AC0-A0EC657BCCBC}" type="presOf" srcId="{DC06AD6F-8F23-4159-A13F-98F5AB9D6C93}" destId="{4FFFCB99-2545-4353-84F6-3E16D63E9B5E}" srcOrd="0" destOrd="0" presId="urn:microsoft.com/office/officeart/2005/8/layout/orgChart1"/>
    <dgm:cxn modelId="{1F637A57-E2A1-43D0-AFC1-F61786C91B16}" srcId="{D765DC2E-EDF9-421C-A291-417DEACE75C7}" destId="{83DE1D6B-3A0F-46E2-84A7-16B4ABF3F186}" srcOrd="0" destOrd="0" parTransId="{A9C13221-7E02-4F57-9FCB-EF3022CDE93C}" sibTransId="{506CF9F9-6DEE-4FD4-ADF2-DDB0337B687D}"/>
    <dgm:cxn modelId="{0DC41E3B-6A14-43A9-8507-4E278A4F18BA}" srcId="{83DE1D6B-3A0F-46E2-84A7-16B4ABF3F186}" destId="{2F62F5E3-B147-4727-B5BD-1E9C0A67AF7F}" srcOrd="3" destOrd="0" parTransId="{B5CDDED2-6BA4-4AF9-A9CF-174348267898}" sibTransId="{05D2B7E6-7940-46FF-A037-B78E8B8BA889}"/>
    <dgm:cxn modelId="{D601A441-968E-4F92-A464-A3E1BA0A6C25}" type="presOf" srcId="{8E72602A-190F-40E1-8A9E-DBD394DA6282}" destId="{CDFFF6BC-D569-4300-8498-5EA7E0F2D121}" srcOrd="0" destOrd="0" presId="urn:microsoft.com/office/officeart/2005/8/layout/orgChart1"/>
    <dgm:cxn modelId="{94EFCA7A-959E-480E-9E69-34F70BCC8118}" type="presParOf" srcId="{5E74BBB0-B769-4819-897C-F33D20A1128E}" destId="{E6E57555-99AB-4773-85C4-669CEE8CFF9D}" srcOrd="0" destOrd="0" presId="urn:microsoft.com/office/officeart/2005/8/layout/orgChart1"/>
    <dgm:cxn modelId="{B6F4958C-5C0D-40B6-845D-413F5062A41A}" type="presParOf" srcId="{E6E57555-99AB-4773-85C4-669CEE8CFF9D}" destId="{59F39DF3-3F9D-4A32-B89D-765901BBAFB8}" srcOrd="0" destOrd="0" presId="urn:microsoft.com/office/officeart/2005/8/layout/orgChart1"/>
    <dgm:cxn modelId="{CC4001E0-D4FC-45A0-BC42-E69826F0A86C}" type="presParOf" srcId="{59F39DF3-3F9D-4A32-B89D-765901BBAFB8}" destId="{8402F8E1-5195-4037-9FA9-7001FD0CE5F4}" srcOrd="0" destOrd="0" presId="urn:microsoft.com/office/officeart/2005/8/layout/orgChart1"/>
    <dgm:cxn modelId="{D5C33CD8-9B63-4D5E-B2A2-74A13F5305C3}" type="presParOf" srcId="{59F39DF3-3F9D-4A32-B89D-765901BBAFB8}" destId="{611ACDC1-2DFC-4472-908E-0C60C04CAEFB}" srcOrd="1" destOrd="0" presId="urn:microsoft.com/office/officeart/2005/8/layout/orgChart1"/>
    <dgm:cxn modelId="{E89BC391-AF12-4BD3-B258-F51294E3565D}" type="presParOf" srcId="{E6E57555-99AB-4773-85C4-669CEE8CFF9D}" destId="{7CCB2149-90D6-4B6B-807E-5E3C048B1E25}" srcOrd="1" destOrd="0" presId="urn:microsoft.com/office/officeart/2005/8/layout/orgChart1"/>
    <dgm:cxn modelId="{D9AACC37-FD49-4E3E-B36C-5FEC4CC806B2}" type="presParOf" srcId="{7CCB2149-90D6-4B6B-807E-5E3C048B1E25}" destId="{D9B2169D-CA4C-46D6-BB82-61A37C61EA07}" srcOrd="0" destOrd="0" presId="urn:microsoft.com/office/officeart/2005/8/layout/orgChart1"/>
    <dgm:cxn modelId="{2339B5B8-5957-4ECD-B979-8198A000B3F8}" type="presParOf" srcId="{7CCB2149-90D6-4B6B-807E-5E3C048B1E25}" destId="{8287D67A-0245-4B75-8577-2AF392C03830}" srcOrd="1" destOrd="0" presId="urn:microsoft.com/office/officeart/2005/8/layout/orgChart1"/>
    <dgm:cxn modelId="{4D99B35E-B160-44A4-90C8-FBDB6D0EE6D8}" type="presParOf" srcId="{8287D67A-0245-4B75-8577-2AF392C03830}" destId="{F37C2819-5093-46C9-95DE-24FEAAEC4A1A}" srcOrd="0" destOrd="0" presId="urn:microsoft.com/office/officeart/2005/8/layout/orgChart1"/>
    <dgm:cxn modelId="{8C1DDE52-ED9E-4156-9408-C9669EEA670D}" type="presParOf" srcId="{F37C2819-5093-46C9-95DE-24FEAAEC4A1A}" destId="{CDFFF6BC-D569-4300-8498-5EA7E0F2D121}" srcOrd="0" destOrd="0" presId="urn:microsoft.com/office/officeart/2005/8/layout/orgChart1"/>
    <dgm:cxn modelId="{75C540C4-AD60-4A38-8B5B-5FF1996959C1}" type="presParOf" srcId="{F37C2819-5093-46C9-95DE-24FEAAEC4A1A}" destId="{05273E2F-9DB2-43D8-ACC6-993184F44AB7}" srcOrd="1" destOrd="0" presId="urn:microsoft.com/office/officeart/2005/8/layout/orgChart1"/>
    <dgm:cxn modelId="{ECFC1960-C690-4B2B-95CC-83ADAB25A9B6}" type="presParOf" srcId="{8287D67A-0245-4B75-8577-2AF392C03830}" destId="{FF179239-94A3-48C6-95CF-DFB5666EE9C6}" srcOrd="1" destOrd="0" presId="urn:microsoft.com/office/officeart/2005/8/layout/orgChart1"/>
    <dgm:cxn modelId="{BD5EB2E1-771F-473A-B503-D8182DD081B9}" type="presParOf" srcId="{8287D67A-0245-4B75-8577-2AF392C03830}" destId="{555279EF-9386-4396-BF01-8E1A44810A34}" srcOrd="2" destOrd="0" presId="urn:microsoft.com/office/officeart/2005/8/layout/orgChart1"/>
    <dgm:cxn modelId="{95F3BAF9-287F-49BC-8D55-240BD7D51FC3}" type="presParOf" srcId="{7CCB2149-90D6-4B6B-807E-5E3C048B1E25}" destId="{E9D93B0D-F195-4B01-B004-76F81FF919AB}" srcOrd="2" destOrd="0" presId="urn:microsoft.com/office/officeart/2005/8/layout/orgChart1"/>
    <dgm:cxn modelId="{16AF777F-2044-41E2-B201-7AF2EC8764B4}" type="presParOf" srcId="{7CCB2149-90D6-4B6B-807E-5E3C048B1E25}" destId="{5BBC0D43-1942-4274-BBB3-1E828F594DC8}" srcOrd="3" destOrd="0" presId="urn:microsoft.com/office/officeart/2005/8/layout/orgChart1"/>
    <dgm:cxn modelId="{BF5353A7-2547-4E51-B968-BDCD581D685A}" type="presParOf" srcId="{5BBC0D43-1942-4274-BBB3-1E828F594DC8}" destId="{9A89DC71-6D3B-4589-933D-75B152F2979D}" srcOrd="0" destOrd="0" presId="urn:microsoft.com/office/officeart/2005/8/layout/orgChart1"/>
    <dgm:cxn modelId="{15F5E15E-6B23-40F7-9379-CCEA458F4C7C}" type="presParOf" srcId="{9A89DC71-6D3B-4589-933D-75B152F2979D}" destId="{72B02F3D-CEB4-4BB6-9B34-5989F181F6D6}" srcOrd="0" destOrd="0" presId="urn:microsoft.com/office/officeart/2005/8/layout/orgChart1"/>
    <dgm:cxn modelId="{04B0E26F-8F79-4C30-91D7-7CC0E71A3780}" type="presParOf" srcId="{9A89DC71-6D3B-4589-933D-75B152F2979D}" destId="{7F26D379-F25B-4DDA-BE6B-D1F3D9AA4DB0}" srcOrd="1" destOrd="0" presId="urn:microsoft.com/office/officeart/2005/8/layout/orgChart1"/>
    <dgm:cxn modelId="{029E9893-F807-473F-B4CE-52B93C5C7BB8}" type="presParOf" srcId="{5BBC0D43-1942-4274-BBB3-1E828F594DC8}" destId="{470DC407-0BEA-4625-952E-A64CDC1B2D44}" srcOrd="1" destOrd="0" presId="urn:microsoft.com/office/officeart/2005/8/layout/orgChart1"/>
    <dgm:cxn modelId="{00FC1F0C-C381-4025-889B-E6589660EAD6}" type="presParOf" srcId="{5BBC0D43-1942-4274-BBB3-1E828F594DC8}" destId="{D3F16D40-79FB-4C7A-A050-6C89BE45EF4B}" srcOrd="2" destOrd="0" presId="urn:microsoft.com/office/officeart/2005/8/layout/orgChart1"/>
    <dgm:cxn modelId="{FBBD2730-9D03-46AC-B1C2-B4BF0A6D8041}" type="presParOf" srcId="{7CCB2149-90D6-4B6B-807E-5E3C048B1E25}" destId="{84C98EA2-7841-44D3-9AD9-9CDACD01B6F1}" srcOrd="4" destOrd="0" presId="urn:microsoft.com/office/officeart/2005/8/layout/orgChart1"/>
    <dgm:cxn modelId="{6966613E-0E4E-4957-B4F4-C50E9D3693F6}" type="presParOf" srcId="{7CCB2149-90D6-4B6B-807E-5E3C048B1E25}" destId="{4CBB26BC-2275-479E-9FFE-DE6FBCAB2157}" srcOrd="5" destOrd="0" presId="urn:microsoft.com/office/officeart/2005/8/layout/orgChart1"/>
    <dgm:cxn modelId="{4DCBF53A-9DF4-4F3C-8415-42CD35E3882C}" type="presParOf" srcId="{4CBB26BC-2275-479E-9FFE-DE6FBCAB2157}" destId="{DA3FFC71-FC66-47AD-9024-F3F6CF22E6B9}" srcOrd="0" destOrd="0" presId="urn:microsoft.com/office/officeart/2005/8/layout/orgChart1"/>
    <dgm:cxn modelId="{66D55622-6066-42CF-9627-11279734FFA5}" type="presParOf" srcId="{DA3FFC71-FC66-47AD-9024-F3F6CF22E6B9}" destId="{4FFFCB99-2545-4353-84F6-3E16D63E9B5E}" srcOrd="0" destOrd="0" presId="urn:microsoft.com/office/officeart/2005/8/layout/orgChart1"/>
    <dgm:cxn modelId="{22B7598A-4243-4C5D-AE5B-A7A7D0139595}" type="presParOf" srcId="{DA3FFC71-FC66-47AD-9024-F3F6CF22E6B9}" destId="{791AD4D4-05DF-4C26-B36D-20AD92D7C5DE}" srcOrd="1" destOrd="0" presId="urn:microsoft.com/office/officeart/2005/8/layout/orgChart1"/>
    <dgm:cxn modelId="{6B4D7536-32F7-438E-B11D-549EFD960E00}" type="presParOf" srcId="{4CBB26BC-2275-479E-9FFE-DE6FBCAB2157}" destId="{D7F8C299-77A7-4F95-B984-05B75FD34868}" srcOrd="1" destOrd="0" presId="urn:microsoft.com/office/officeart/2005/8/layout/orgChart1"/>
    <dgm:cxn modelId="{6E433D87-E50B-4CBD-8CDC-4D087CA661D3}" type="presParOf" srcId="{4CBB26BC-2275-479E-9FFE-DE6FBCAB2157}" destId="{E324DCBD-D151-4EBA-B331-9546ED19B035}" srcOrd="2" destOrd="0" presId="urn:microsoft.com/office/officeart/2005/8/layout/orgChart1"/>
    <dgm:cxn modelId="{87C8C827-8A37-40EE-B0D9-23C844815C58}" type="presParOf" srcId="{7CCB2149-90D6-4B6B-807E-5E3C048B1E25}" destId="{E813D782-7BFD-4468-A81E-333523F0950D}" srcOrd="6" destOrd="0" presId="urn:microsoft.com/office/officeart/2005/8/layout/orgChart1"/>
    <dgm:cxn modelId="{F397704E-30E1-49A8-BAA0-1AE74B9E111D}" type="presParOf" srcId="{7CCB2149-90D6-4B6B-807E-5E3C048B1E25}" destId="{9A3124BF-F2B9-453B-A769-C7064A47394A}" srcOrd="7" destOrd="0" presId="urn:microsoft.com/office/officeart/2005/8/layout/orgChart1"/>
    <dgm:cxn modelId="{A167149C-ABDA-4AF8-8E3E-C3ABBFA64A3F}" type="presParOf" srcId="{9A3124BF-F2B9-453B-A769-C7064A47394A}" destId="{C5DDB7F0-6DAC-4E7F-B198-A0D7CED80231}" srcOrd="0" destOrd="0" presId="urn:microsoft.com/office/officeart/2005/8/layout/orgChart1"/>
    <dgm:cxn modelId="{47C34596-00B6-4229-91FB-3CDB1479CD45}" type="presParOf" srcId="{C5DDB7F0-6DAC-4E7F-B198-A0D7CED80231}" destId="{8EB0DF67-C3EB-4C1E-B43F-9113EA9D9E62}" srcOrd="0" destOrd="0" presId="urn:microsoft.com/office/officeart/2005/8/layout/orgChart1"/>
    <dgm:cxn modelId="{858E3982-8DFE-4093-B501-9E1FDAC0D6E7}" type="presParOf" srcId="{C5DDB7F0-6DAC-4E7F-B198-A0D7CED80231}" destId="{2210A268-ECA9-46DB-8A84-3AF7FF07AFB6}" srcOrd="1" destOrd="0" presId="urn:microsoft.com/office/officeart/2005/8/layout/orgChart1"/>
    <dgm:cxn modelId="{38609358-F82B-45FF-85A5-2988727C895E}" type="presParOf" srcId="{9A3124BF-F2B9-453B-A769-C7064A47394A}" destId="{73EF68A5-FBAB-4F0F-B810-EA6C60293AE1}" srcOrd="1" destOrd="0" presId="urn:microsoft.com/office/officeart/2005/8/layout/orgChart1"/>
    <dgm:cxn modelId="{EBC4FC58-105A-41F7-9E32-9C818053DDA4}" type="presParOf" srcId="{9A3124BF-F2B9-453B-A769-C7064A47394A}" destId="{5C6E70BF-66A2-458B-AD03-5FDB5479B97C}" srcOrd="2" destOrd="0" presId="urn:microsoft.com/office/officeart/2005/8/layout/orgChart1"/>
    <dgm:cxn modelId="{7EB99DA3-5F35-4A8A-814F-1B75B03D367F}" type="presParOf" srcId="{7CCB2149-90D6-4B6B-807E-5E3C048B1E25}" destId="{96D9CABF-0E8A-44C4-9AC6-D4A477D43BC6}" srcOrd="8" destOrd="0" presId="urn:microsoft.com/office/officeart/2005/8/layout/orgChart1"/>
    <dgm:cxn modelId="{A3FEB059-70FB-4C51-9269-BB932D71E812}" type="presParOf" srcId="{7CCB2149-90D6-4B6B-807E-5E3C048B1E25}" destId="{D89A7D22-474D-448E-9E5C-3183C0D179A2}" srcOrd="9" destOrd="0" presId="urn:microsoft.com/office/officeart/2005/8/layout/orgChart1"/>
    <dgm:cxn modelId="{96DBAD2D-49C3-4DE2-B2A4-53F27E12E1A2}" type="presParOf" srcId="{D89A7D22-474D-448E-9E5C-3183C0D179A2}" destId="{71D67AEC-F98A-4BF4-BABD-5A5C9ADBD80E}" srcOrd="0" destOrd="0" presId="urn:microsoft.com/office/officeart/2005/8/layout/orgChart1"/>
    <dgm:cxn modelId="{56FABA4D-1A61-4237-AFA5-DF5EF2FFE2BC}" type="presParOf" srcId="{71D67AEC-F98A-4BF4-BABD-5A5C9ADBD80E}" destId="{9C848E39-D434-4AF1-B7B6-647F12BFF900}" srcOrd="0" destOrd="0" presId="urn:microsoft.com/office/officeart/2005/8/layout/orgChart1"/>
    <dgm:cxn modelId="{E127AFE6-A202-48F0-980F-364B2BC4C8FF}" type="presParOf" srcId="{71D67AEC-F98A-4BF4-BABD-5A5C9ADBD80E}" destId="{0182206A-994F-4ABB-97B8-088739001722}" srcOrd="1" destOrd="0" presId="urn:microsoft.com/office/officeart/2005/8/layout/orgChart1"/>
    <dgm:cxn modelId="{9EB4022D-744E-4AF0-8D38-CDC766A8EC9A}" type="presParOf" srcId="{D89A7D22-474D-448E-9E5C-3183C0D179A2}" destId="{4ABDD6B0-FCD6-4764-AF3B-CAE3B243D451}" srcOrd="1" destOrd="0" presId="urn:microsoft.com/office/officeart/2005/8/layout/orgChart1"/>
    <dgm:cxn modelId="{7FF7B0D3-DB1C-4317-BC30-412F322D16F1}" type="presParOf" srcId="{D89A7D22-474D-448E-9E5C-3183C0D179A2}" destId="{31FC745E-F7DA-4876-B2E9-87569B898A0B}" srcOrd="2" destOrd="0" presId="urn:microsoft.com/office/officeart/2005/8/layout/orgChart1"/>
    <dgm:cxn modelId="{ABBDBDFB-DACD-44AF-85BE-6A68168DF46A}" type="presParOf" srcId="{E6E57555-99AB-4773-85C4-669CEE8CFF9D}" destId="{429D93CA-1789-4870-84BC-E4D24297A17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9CABF-0E8A-44C4-9AC6-D4A477D43BC6}">
      <dsp:nvSpPr>
        <dsp:cNvPr id="0" name=""/>
        <dsp:cNvSpPr/>
      </dsp:nvSpPr>
      <dsp:spPr>
        <a:xfrm>
          <a:off x="4392490" y="2153720"/>
          <a:ext cx="3514889" cy="700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7739"/>
              </a:lnTo>
              <a:lnTo>
                <a:pt x="3514889" y="547739"/>
              </a:lnTo>
              <a:lnTo>
                <a:pt x="3514889" y="7005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13D782-7BFD-4468-A81E-333523F0950D}">
      <dsp:nvSpPr>
        <dsp:cNvPr id="0" name=""/>
        <dsp:cNvSpPr/>
      </dsp:nvSpPr>
      <dsp:spPr>
        <a:xfrm>
          <a:off x="4392490" y="2153720"/>
          <a:ext cx="1753576" cy="700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7739"/>
              </a:lnTo>
              <a:lnTo>
                <a:pt x="1753576" y="547739"/>
              </a:lnTo>
              <a:lnTo>
                <a:pt x="1753576" y="7005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C98EA2-7841-44D3-9AD9-9CDACD01B6F1}">
      <dsp:nvSpPr>
        <dsp:cNvPr id="0" name=""/>
        <dsp:cNvSpPr/>
      </dsp:nvSpPr>
      <dsp:spPr>
        <a:xfrm>
          <a:off x="4346770" y="2153720"/>
          <a:ext cx="91440" cy="7005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7739"/>
              </a:lnTo>
              <a:lnTo>
                <a:pt x="67700" y="547739"/>
              </a:lnTo>
              <a:lnTo>
                <a:pt x="67700" y="7005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D93B0D-F195-4B01-B004-76F81FF919AB}">
      <dsp:nvSpPr>
        <dsp:cNvPr id="0" name=""/>
        <dsp:cNvSpPr/>
      </dsp:nvSpPr>
      <dsp:spPr>
        <a:xfrm>
          <a:off x="2632123" y="2153720"/>
          <a:ext cx="1760366" cy="700580"/>
        </a:xfrm>
        <a:custGeom>
          <a:avLst/>
          <a:gdLst/>
          <a:ahLst/>
          <a:cxnLst/>
          <a:rect l="0" t="0" r="0" b="0"/>
          <a:pathLst>
            <a:path>
              <a:moveTo>
                <a:pt x="1760366" y="0"/>
              </a:moveTo>
              <a:lnTo>
                <a:pt x="1760366" y="547739"/>
              </a:lnTo>
              <a:lnTo>
                <a:pt x="0" y="547739"/>
              </a:lnTo>
              <a:lnTo>
                <a:pt x="0" y="7005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B2169D-CA4C-46D6-BB82-61A37C61EA07}">
      <dsp:nvSpPr>
        <dsp:cNvPr id="0" name=""/>
        <dsp:cNvSpPr/>
      </dsp:nvSpPr>
      <dsp:spPr>
        <a:xfrm>
          <a:off x="776820" y="2153720"/>
          <a:ext cx="3615669" cy="700580"/>
        </a:xfrm>
        <a:custGeom>
          <a:avLst/>
          <a:gdLst/>
          <a:ahLst/>
          <a:cxnLst/>
          <a:rect l="0" t="0" r="0" b="0"/>
          <a:pathLst>
            <a:path>
              <a:moveTo>
                <a:pt x="3615669" y="0"/>
              </a:moveTo>
              <a:lnTo>
                <a:pt x="3615669" y="547739"/>
              </a:lnTo>
              <a:lnTo>
                <a:pt x="0" y="547739"/>
              </a:lnTo>
              <a:lnTo>
                <a:pt x="0" y="7005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02F8E1-5195-4037-9FA9-7001FD0CE5F4}">
      <dsp:nvSpPr>
        <dsp:cNvPr id="0" name=""/>
        <dsp:cNvSpPr/>
      </dsp:nvSpPr>
      <dsp:spPr>
        <a:xfrm>
          <a:off x="2807148" y="72009"/>
          <a:ext cx="3170683" cy="2081711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7030A0"/>
              </a:solidFill>
            </a:rPr>
            <a:t>Муниципальная программа администрации </a:t>
          </a:r>
          <a:r>
            <a:rPr lang="ru-RU" sz="1600" kern="1200" dirty="0" err="1" smtClean="0">
              <a:solidFill>
                <a:srgbClr val="7030A0"/>
              </a:solidFill>
            </a:rPr>
            <a:t>Таятского</a:t>
          </a:r>
          <a:r>
            <a:rPr lang="ru-RU" sz="1600" kern="1200" dirty="0" smtClean="0">
              <a:solidFill>
                <a:srgbClr val="7030A0"/>
              </a:solidFill>
            </a:rPr>
            <a:t> сельсовета «Обеспечение населения необходимыми социальными услугами и формирование комфортной среды обитания населения  МО «</a:t>
          </a:r>
          <a:r>
            <a:rPr lang="ru-RU" sz="1600" kern="1200" dirty="0" err="1" smtClean="0">
              <a:solidFill>
                <a:srgbClr val="7030A0"/>
              </a:solidFill>
            </a:rPr>
            <a:t>Таятский</a:t>
          </a:r>
          <a:r>
            <a:rPr lang="ru-RU" sz="1600" kern="1200" dirty="0" smtClean="0">
              <a:solidFill>
                <a:srgbClr val="7030A0"/>
              </a:solidFill>
            </a:rPr>
            <a:t> сельсовет»»</a:t>
          </a:r>
          <a:endParaRPr lang="ru-RU" sz="1600" kern="1200" dirty="0">
            <a:solidFill>
              <a:srgbClr val="7030A0"/>
            </a:solidFill>
          </a:endParaRPr>
        </a:p>
      </dsp:txBody>
      <dsp:txXfrm>
        <a:off x="2807148" y="72009"/>
        <a:ext cx="3170683" cy="2081711"/>
      </dsp:txXfrm>
    </dsp:sp>
    <dsp:sp modelId="{CDFFF6BC-D569-4300-8498-5EA7E0F2D121}">
      <dsp:nvSpPr>
        <dsp:cNvPr id="0" name=""/>
        <dsp:cNvSpPr/>
      </dsp:nvSpPr>
      <dsp:spPr>
        <a:xfrm>
          <a:off x="5765" y="2854301"/>
          <a:ext cx="1542109" cy="1979999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u="none" kern="1200" dirty="0" smtClean="0">
              <a:solidFill>
                <a:srgbClr val="FF0000"/>
              </a:solidFill>
            </a:rPr>
            <a:t>Подпрограмма «Содержание и ремонт автомобильных дорог в границах поселения»</a:t>
          </a:r>
          <a:endParaRPr lang="ru-RU" sz="1300" u="none" kern="1200" dirty="0">
            <a:solidFill>
              <a:srgbClr val="FF0000"/>
            </a:solidFill>
          </a:endParaRPr>
        </a:p>
      </dsp:txBody>
      <dsp:txXfrm>
        <a:off x="5765" y="2854301"/>
        <a:ext cx="1542109" cy="1979999"/>
      </dsp:txXfrm>
    </dsp:sp>
    <dsp:sp modelId="{72B02F3D-CEB4-4BB6-9B34-5989F181F6D6}">
      <dsp:nvSpPr>
        <dsp:cNvPr id="0" name=""/>
        <dsp:cNvSpPr/>
      </dsp:nvSpPr>
      <dsp:spPr>
        <a:xfrm>
          <a:off x="1853557" y="2854301"/>
          <a:ext cx="1557131" cy="1979999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FF0000"/>
              </a:solidFill>
            </a:rPr>
            <a:t>Подпрограмма «Предупреждение и ликвидация последствий чрезвычайных ситуаций в границах поселения, профилактика терроризма и экстремизма»</a:t>
          </a:r>
          <a:endParaRPr lang="ru-RU" sz="1300" kern="1200" dirty="0">
            <a:solidFill>
              <a:srgbClr val="FF0000"/>
            </a:solidFill>
          </a:endParaRPr>
        </a:p>
      </dsp:txBody>
      <dsp:txXfrm>
        <a:off x="1853557" y="2854301"/>
        <a:ext cx="1557131" cy="1979999"/>
      </dsp:txXfrm>
    </dsp:sp>
    <dsp:sp modelId="{4FFFCB99-2545-4353-84F6-3E16D63E9B5E}">
      <dsp:nvSpPr>
        <dsp:cNvPr id="0" name=""/>
        <dsp:cNvSpPr/>
      </dsp:nvSpPr>
      <dsp:spPr>
        <a:xfrm>
          <a:off x="3716371" y="2854301"/>
          <a:ext cx="1396197" cy="1979999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FF0000"/>
              </a:solidFill>
            </a:rPr>
            <a:t>Подпрограмма «Обеспечение первичных мер пожарной безопасности в МО «Таятский сельсовет»</a:t>
          </a:r>
          <a:endParaRPr lang="ru-RU" sz="1300" kern="1200" dirty="0">
            <a:solidFill>
              <a:srgbClr val="FF0000"/>
            </a:solidFill>
          </a:endParaRPr>
        </a:p>
      </dsp:txBody>
      <dsp:txXfrm>
        <a:off x="3716371" y="2854301"/>
        <a:ext cx="1396197" cy="1979999"/>
      </dsp:txXfrm>
    </dsp:sp>
    <dsp:sp modelId="{8EB0DF67-C3EB-4C1E-B43F-9113EA9D9E62}">
      <dsp:nvSpPr>
        <dsp:cNvPr id="0" name=""/>
        <dsp:cNvSpPr/>
      </dsp:nvSpPr>
      <dsp:spPr>
        <a:xfrm>
          <a:off x="5418250" y="2854301"/>
          <a:ext cx="1455630" cy="1979999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FF0000"/>
              </a:solidFill>
            </a:rPr>
            <a:t>Подпрограмма «Организация ритуальных услуг и содержание мест захоронения»</a:t>
          </a:r>
          <a:endParaRPr lang="ru-RU" sz="1300" kern="1200" dirty="0">
            <a:solidFill>
              <a:srgbClr val="FF0000"/>
            </a:solidFill>
          </a:endParaRPr>
        </a:p>
      </dsp:txBody>
      <dsp:txXfrm>
        <a:off x="5418250" y="2854301"/>
        <a:ext cx="1455630" cy="1979999"/>
      </dsp:txXfrm>
    </dsp:sp>
    <dsp:sp modelId="{9C848E39-D434-4AF1-B7B6-647F12BFF900}">
      <dsp:nvSpPr>
        <dsp:cNvPr id="0" name=""/>
        <dsp:cNvSpPr/>
      </dsp:nvSpPr>
      <dsp:spPr>
        <a:xfrm>
          <a:off x="7179563" y="2854301"/>
          <a:ext cx="1455630" cy="1979999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FF0000"/>
              </a:solidFill>
            </a:rPr>
            <a:t>Подпрограмма «Организация благоустройства территории поселения»</a:t>
          </a:r>
          <a:endParaRPr lang="ru-RU" sz="1300" kern="1200" dirty="0">
            <a:solidFill>
              <a:srgbClr val="FF0000"/>
            </a:solidFill>
          </a:endParaRPr>
        </a:p>
      </dsp:txBody>
      <dsp:txXfrm>
        <a:off x="7179563" y="2854301"/>
        <a:ext cx="1455630" cy="1979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0.26006</cdr:x>
      <cdr:y>0.44061</cdr:y>
    </cdr:from>
    <cdr:to>
      <cdr:x>0.40092</cdr:x>
      <cdr:y>0.61366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728192" y="1602770"/>
          <a:ext cx="936104" cy="6294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dirty="0" smtClean="0"/>
            <a:t>7 065,00 тыс. руб. </a:t>
          </a:r>
          <a:endParaRPr lang="ru-RU" sz="12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0.26006</cdr:x>
      <cdr:y>0.44061</cdr:y>
    </cdr:from>
    <cdr:to>
      <cdr:x>0.40092</cdr:x>
      <cdr:y>0.61366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728192" y="1602770"/>
          <a:ext cx="936104" cy="6294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dirty="0" smtClean="0"/>
            <a:t>6 794,30 тыс. руб. </a:t>
          </a:r>
          <a:endParaRPr lang="ru-RU" sz="12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0.24299</cdr:x>
      <cdr:y>0.46575</cdr:y>
    </cdr:from>
    <cdr:to>
      <cdr:x>0.40349</cdr:x>
      <cdr:y>0.6388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872208" y="2448272"/>
          <a:ext cx="1236635" cy="9096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dirty="0" smtClean="0"/>
            <a:t>1 869,05 тыс</a:t>
          </a:r>
          <a:r>
            <a:rPr lang="ru-RU" sz="1200" dirty="0" smtClean="0"/>
            <a:t>. руб. </a:t>
          </a:r>
          <a:endParaRPr lang="ru-RU" sz="12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F2C57-D4E6-4585-AE20-A8A0F1C0241B}" type="datetimeFigureOut">
              <a:rPr lang="ru-RU" smtClean="0"/>
              <a:pPr/>
              <a:t>12.05.2022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8701B-752D-4BE0-9DF8-2D3459FB12D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428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8701B-752D-4BE0-9DF8-2D3459FB12D5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4148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8701B-752D-4BE0-9DF8-2D3459FB12D5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51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8701B-752D-4BE0-9DF8-2D3459FB12D5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7901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4A52E-BB88-410A-8A11-466E176408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321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213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2444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7"/>
            <a:ext cx="9144000" cy="193307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8133" y="1556765"/>
            <a:ext cx="2736341" cy="27363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0145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6810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4207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1526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02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7"/>
            <a:ext cx="9144000" cy="193307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8133" y="1556765"/>
            <a:ext cx="2736341" cy="27363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0498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9964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273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47"/>
            <a:ext cx="9144000" cy="19330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9167" y="530097"/>
            <a:ext cx="7525664" cy="9410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58670" y="3130372"/>
            <a:ext cx="6900545" cy="2952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47"/>
            <a:ext cx="9144000" cy="19330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9167" y="530097"/>
            <a:ext cx="7525664" cy="9410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58670" y="3130372"/>
            <a:ext cx="6900545" cy="2952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116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Хеда\Desktop\NHigCjuNMj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116632" y="1340768"/>
            <a:ext cx="11449272" cy="1470025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Бюджет для граждан</a:t>
            </a:r>
            <a:endParaRPr lang="ru-RU" sz="6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517232"/>
            <a:ext cx="9144000" cy="134076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altLang="ru-RU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Таятского</a:t>
            </a: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сельсовета</a:t>
            </a: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Каратузского района Красноярского края на 2021 год и на плановый период 2022 и 2023 годов</a:t>
            </a:r>
          </a:p>
          <a:p>
            <a:endParaRPr lang="ru-RU" dirty="0"/>
          </a:p>
        </p:txBody>
      </p:sp>
      <p:sp>
        <p:nvSpPr>
          <p:cNvPr id="1026" name="AutoShape 2" descr="https://pp.userapi.com/c834402/v834402831/40943/NHigCjuNMj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28" name="AutoShape 4" descr="https://pp.userapi.com/c834402/v834402831/40943/NHigCjuNMj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Хеда\Desktop\PgaFVynhyz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0664115"/>
              </p:ext>
            </p:extLst>
          </p:nvPr>
        </p:nvGraphicFramePr>
        <p:xfrm>
          <a:off x="1115616" y="1988840"/>
          <a:ext cx="6597894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871700" y="504056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ДИНАМИКА ДОХОДОВ И РАСХОДОВ БЮДЖЕТА ТАЯТСКОГО СЕЛЬСОВЕТА,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ТЫС. РУБ.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 smtClean="0"/>
              <a:t>Доходы бюджета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</p:nvPr>
        </p:nvGraphicFramePr>
        <p:xfrm>
          <a:off x="785813" y="1571625"/>
          <a:ext cx="7901014" cy="4929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01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2922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Лента лицом вверх 4"/>
          <p:cNvSpPr/>
          <p:nvPr/>
        </p:nvSpPr>
        <p:spPr>
          <a:xfrm>
            <a:off x="714375" y="1571625"/>
            <a:ext cx="8286750" cy="1000125"/>
          </a:xfrm>
          <a:prstGeom prst="ribbon2">
            <a:avLst>
              <a:gd name="adj1" fmla="val 16667"/>
              <a:gd name="adj2" fmla="val 74178"/>
            </a:avLst>
          </a:prstGeom>
          <a:solidFill>
            <a:srgbClr val="F33C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Доходы бюджета – поступающие в бюджет средства</a:t>
            </a:r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571500" y="3286125"/>
            <a:ext cx="3000375" cy="3286125"/>
          </a:xfrm>
          <a:prstGeom prst="verticalScroll">
            <a:avLst/>
          </a:prstGeom>
          <a:solidFill>
            <a:srgbClr val="129B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Налоговые доходы</a:t>
            </a:r>
          </a:p>
          <a:p>
            <a:pPr>
              <a:defRPr/>
            </a:pPr>
            <a:endParaRPr lang="ru-RU" sz="1300" dirty="0" smtClean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>
              <a:defRPr/>
            </a:pP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Поступления 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от уплаты федеральных, региональных и местных налогов и сборов, предусмотренных Налоговым Кодексом Российской Федерации, законодательством 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Красноярского края и 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решениями 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Совета 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депутатов </a:t>
            </a:r>
            <a:r>
              <a:rPr lang="ru-RU" sz="1300" b="1" dirty="0" err="1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Таятского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сельсовета</a:t>
            </a: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3286125" y="3286125"/>
            <a:ext cx="2928938" cy="3286125"/>
          </a:xfrm>
          <a:prstGeom prst="verticalScroll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rgbClr val="74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Неналоговые доходы</a:t>
            </a:r>
          </a:p>
          <a:p>
            <a:pPr eaLnBrk="0" hangingPunct="0">
              <a:defRPr/>
            </a:pPr>
            <a:endParaRPr lang="ru-RU" sz="1600" b="1" dirty="0" smtClean="0">
              <a:solidFill>
                <a:srgbClr val="74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1300" b="1" dirty="0" smtClean="0">
                <a:solidFill>
                  <a:srgbClr val="74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Платежи</a:t>
            </a:r>
            <a:r>
              <a:rPr lang="ru-RU" sz="1300" b="1" dirty="0">
                <a:solidFill>
                  <a:srgbClr val="74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которые включают в себя:</a:t>
            </a:r>
          </a:p>
          <a:p>
            <a:pPr eaLnBrk="0" hangingPunct="0">
              <a:defRPr/>
            </a:pPr>
            <a:r>
              <a:rPr lang="ru-RU" sz="1300" b="1" dirty="0">
                <a:solidFill>
                  <a:srgbClr val="74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доходы от использования и продажи имущества;</a:t>
            </a:r>
          </a:p>
          <a:p>
            <a:pPr eaLnBrk="0" hangingPunct="0">
              <a:defRPr/>
            </a:pPr>
            <a:r>
              <a:rPr lang="ru-RU" sz="1300" b="1" dirty="0">
                <a:solidFill>
                  <a:srgbClr val="74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платные услуги казенных учреждений;</a:t>
            </a:r>
          </a:p>
          <a:p>
            <a:pPr eaLnBrk="0" hangingPunct="0">
              <a:defRPr/>
            </a:pPr>
            <a:r>
              <a:rPr lang="ru-RU" sz="1300" b="1" dirty="0">
                <a:solidFill>
                  <a:srgbClr val="74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штрафы за нарушение законодательства;</a:t>
            </a:r>
          </a:p>
          <a:p>
            <a:pPr eaLnBrk="0" hangingPunct="0">
              <a:buFontTx/>
              <a:buChar char="-"/>
              <a:defRPr/>
            </a:pPr>
            <a:r>
              <a:rPr lang="ru-RU" sz="1300" b="1" dirty="0">
                <a:solidFill>
                  <a:srgbClr val="74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иные неналоговые доходы</a:t>
            </a:r>
          </a:p>
          <a:p>
            <a:pPr eaLnBrk="0" hangingPunct="0">
              <a:defRPr/>
            </a:pPr>
            <a:endParaRPr lang="ru-RU" sz="13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-"/>
              <a:defRPr/>
            </a:pPr>
            <a:endParaRPr lang="ru-RU" sz="13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6072188" y="3286125"/>
            <a:ext cx="2786062" cy="3286125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Безвозмездные поступления</a:t>
            </a:r>
          </a:p>
          <a:p>
            <a:pPr>
              <a:defRPr/>
            </a:pPr>
            <a:endParaRPr lang="ru-RU" sz="16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>
              <a:defRPr/>
            </a:pP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Поступление в местный бюджет 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из краевого районного бюджета 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межбюджетных трансфертов в виде дотаций, субвенций и иных межбюджетных 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трансфертов</a:t>
            </a:r>
          </a:p>
          <a:p>
            <a:pPr>
              <a:defRPr/>
            </a:pPr>
            <a:endParaRPr lang="ru-RU" sz="1300" dirty="0" smtClean="0">
              <a:latin typeface="+mj-lt"/>
            </a:endParaRPr>
          </a:p>
          <a:p>
            <a:pPr>
              <a:defRPr/>
            </a:pPr>
            <a:endParaRPr lang="ru-RU" sz="1300" dirty="0" smtClean="0">
              <a:latin typeface="+mj-lt"/>
            </a:endParaRPr>
          </a:p>
          <a:p>
            <a:pPr>
              <a:defRPr/>
            </a:pPr>
            <a:endParaRPr lang="ru-RU" sz="1300" dirty="0">
              <a:latin typeface="+mj-lt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1857375" y="2643188"/>
            <a:ext cx="428625" cy="571500"/>
          </a:xfrm>
          <a:prstGeom prst="downArrow">
            <a:avLst/>
          </a:prstGeom>
          <a:solidFill>
            <a:srgbClr val="0845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572000" y="2571750"/>
            <a:ext cx="428625" cy="571500"/>
          </a:xfrm>
          <a:prstGeom prst="downArrow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7358063" y="2643188"/>
            <a:ext cx="428625" cy="571500"/>
          </a:xfrm>
          <a:prstGeom prst="downArrow">
            <a:avLst/>
          </a:prstGeom>
          <a:solidFill>
            <a:srgbClr val="0030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2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03648" y="476672"/>
            <a:ext cx="65825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ОБЪЕМ ПОСТУПЛЕНИЙ ДОХОДОВ БЮДЖЕТА ТАЯТСКОГО СЕЛЬСОВЕТА НА 2021 -2023 годы (тыс.руб.)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473666"/>
              </p:ext>
            </p:extLst>
          </p:nvPr>
        </p:nvGraphicFramePr>
        <p:xfrm>
          <a:off x="683567" y="1772816"/>
          <a:ext cx="7851867" cy="345165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07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4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08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229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2021 г.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2022 г.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2023 г.</a:t>
                      </a:r>
                      <a:endParaRPr lang="ru-RU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9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НАЛОГОВЫЕ И НЕНАЛОГОВЫЕ ДОХОДЫ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270,70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275,10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280,10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590">
                <a:tc>
                  <a:txBody>
                    <a:bodyPr/>
                    <a:lstStyle/>
                    <a:p>
                      <a:r>
                        <a:rPr lang="ru-RU" sz="1300" i="1" dirty="0" smtClean="0"/>
                        <a:t>     в том числе</a:t>
                      </a:r>
                      <a:r>
                        <a:rPr lang="ru-RU" sz="1300" dirty="0" smtClean="0"/>
                        <a:t>: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590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Налог на доходы физических лиц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41,40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43,00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44,70</a:t>
                      </a:r>
                      <a:endParaRPr lang="ru-RU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835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80,30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83,10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86,40</a:t>
                      </a:r>
                      <a:endParaRPr lang="ru-RU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590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Налог на имущество физических лиц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50,00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50,00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50,00</a:t>
                      </a:r>
                      <a:endParaRPr lang="ru-RU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590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Земельный налог с физических лиц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92,00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92,00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92,00</a:t>
                      </a:r>
                      <a:endParaRPr lang="ru-RU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6590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Государственная пошлина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7,00</a:t>
                      </a:r>
                    </a:p>
                    <a:p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7,0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7,0</a:t>
                      </a:r>
                      <a:endParaRPr lang="ru-RU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147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БЕЗВОЗМЕЗДНЫЕ ПОСТУПЛЕНИЯ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6794,30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5012,89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4945,40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1147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ИТОГО</a:t>
                      </a:r>
                      <a:r>
                        <a:rPr lang="ru-RU" sz="1400" b="1" baseline="0" dirty="0" smtClean="0"/>
                        <a:t> (Д</a:t>
                      </a:r>
                      <a:r>
                        <a:rPr lang="ru-RU" sz="1400" b="1" dirty="0" smtClean="0"/>
                        <a:t>ОХОДЫ)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7065,00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5287,99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5225,50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44272" y="232772"/>
            <a:ext cx="61926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400" b="0" i="0" u="none" strike="noStrike" kern="1200" cap="none" spc="0" baseline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200" dirty="0" smtClean="0"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ДИНАМИКА </a:t>
            </a:r>
            <a:r>
              <a:rPr lang="ru-RU" sz="2200" dirty="0" smtClean="0"/>
              <a:t> ДОХОДОВ </a:t>
            </a:r>
          </a:p>
          <a:p>
            <a:pPr algn="ctr">
              <a:defRPr sz="2400" b="0" i="0" u="none" strike="noStrike" kern="1200" cap="none" spc="0" baseline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200" dirty="0" smtClean="0"/>
              <a:t>БЮДЖЕТА ТАЯТСКОГО СЕЛЬСОВЕТА НА 2021-2023 ГОДЫ (ТЫС.РУБ.)</a:t>
            </a:r>
            <a:endParaRPr lang="ru-RU" sz="2200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0986397"/>
              </p:ext>
            </p:extLst>
          </p:nvPr>
        </p:nvGraphicFramePr>
        <p:xfrm>
          <a:off x="899592" y="1340768"/>
          <a:ext cx="727280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68215287"/>
              </p:ext>
            </p:extLst>
          </p:nvPr>
        </p:nvGraphicFramePr>
        <p:xfrm>
          <a:off x="0" y="1484784"/>
          <a:ext cx="8964488" cy="537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547664" y="332656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СТРУКТУРА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ДОХОДОВ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БЮДЖЕТА ТАЯТСКОГО СЕЛЬСОВЕТА НА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2019 - 2023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ГОДЫ (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тыс.руб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00" y="0"/>
            <a:ext cx="9176300" cy="688222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331640" y="332656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СТРУКТУРА НАЛОГОВЫХ И НЕНАЛОГОВЫХ ДОХОДОВ БЮДЖЕТА ТАЯТСКОГО СЕЛЬСОВЕТА НА 2021 ГОД (тыс.руб.)</a:t>
            </a:r>
          </a:p>
        </p:txBody>
      </p:sp>
      <p:graphicFrame>
        <p:nvGraphicFramePr>
          <p:cNvPr id="12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5657377"/>
              </p:ext>
            </p:extLst>
          </p:nvPr>
        </p:nvGraphicFramePr>
        <p:xfrm>
          <a:off x="827584" y="2060848"/>
          <a:ext cx="6645424" cy="3637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0731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00" y="0"/>
            <a:ext cx="9176300" cy="688222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331640" y="332656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СТРУКТУРА БЕЗВОЗМЕЗДНЫХ ПОСТУПЛЕНИЙ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БЮДЖЕТА ТАЯТСКОГО СЕЛЬСОВЕТА НА 2021 ГОД (тыс.руб.)</a:t>
            </a:r>
          </a:p>
        </p:txBody>
      </p:sp>
      <p:graphicFrame>
        <p:nvGraphicFramePr>
          <p:cNvPr id="12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4181660"/>
              </p:ext>
            </p:extLst>
          </p:nvPr>
        </p:nvGraphicFramePr>
        <p:xfrm>
          <a:off x="827584" y="2060848"/>
          <a:ext cx="6645424" cy="3637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1212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38" y="-24981"/>
            <a:ext cx="9175275" cy="6882981"/>
          </a:xfrm>
          <a:prstGeom prst="rect">
            <a:avLst/>
          </a:prstGeom>
        </p:spPr>
      </p:pic>
      <p:sp>
        <p:nvSpPr>
          <p:cNvPr id="3789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00112" y="253388"/>
            <a:ext cx="7772400" cy="1143000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РАСХОДЫ БЮДЖЕТА</a:t>
            </a:r>
          </a:p>
        </p:txBody>
      </p:sp>
      <p:sp>
        <p:nvSpPr>
          <p:cNvPr id="4" name="Лента лицом вниз 3"/>
          <p:cNvSpPr/>
          <p:nvPr/>
        </p:nvSpPr>
        <p:spPr>
          <a:xfrm>
            <a:off x="714375" y="1643063"/>
            <a:ext cx="8143875" cy="1214437"/>
          </a:xfrm>
          <a:prstGeom prst="ribbon">
            <a:avLst>
              <a:gd name="adj1" fmla="val 16667"/>
              <a:gd name="adj2" fmla="val 75000"/>
            </a:avLst>
          </a:prstGeom>
          <a:solidFill>
            <a:srgbClr val="0051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БЮДЖЕТА – выплачиваемые из бюджета денежные средства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2643187" y="3086508"/>
            <a:ext cx="4286250" cy="755650"/>
          </a:xfrm>
          <a:prstGeom prst="flowChartAlternateProcess">
            <a:avLst/>
          </a:prstGeom>
          <a:solidFill>
            <a:srgbClr val="129B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БЮДЖЕТА  распределены по: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714375" y="4357688"/>
            <a:ext cx="1625377" cy="1087536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разделам бюджетной классификации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3717024" y="4357688"/>
            <a:ext cx="2143125" cy="1643062"/>
          </a:xfrm>
          <a:prstGeom prst="bevel">
            <a:avLst/>
          </a:prstGeom>
          <a:solidFill>
            <a:srgbClr val="8600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главному распорядителю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7188374" y="4382219"/>
            <a:ext cx="1669876" cy="1064352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муниципальной программе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740904" y="5582466"/>
            <a:ext cx="1625377" cy="1087536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ведомствам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бюджетной классификации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7188374" y="5585463"/>
            <a:ext cx="1669876" cy="1088884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подпрограммам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6568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672669"/>
              </p:ext>
            </p:extLst>
          </p:nvPr>
        </p:nvGraphicFramePr>
        <p:xfrm>
          <a:off x="521803" y="1892726"/>
          <a:ext cx="8100394" cy="390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2021</a:t>
                      </a:r>
                      <a:r>
                        <a:rPr lang="ru-RU" sz="1400" baseline="0" dirty="0" smtClean="0"/>
                        <a:t> 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2022 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2023 г.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848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РАСХОДЫ, всего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7 065,00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5 287,99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5 225,50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76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 том числе: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00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Общегосударственные вопросы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2 603,44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3 738,59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3 604,30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Национальная оборона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74,51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76,68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0,00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48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Национальная безопасность и правоохранительная деятельность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59,30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59,30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59,30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Национальная экономика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801,69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209,33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221,82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Жилищно-коммунальное хозяйство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1 008,06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928,06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928,06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96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Культура, кинематография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2 370,92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0,00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0,00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Межбюджетные трансферты общего характера бюджетам бюджетной системы РФ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16,08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16,08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16,08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113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Прочие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0,00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128,95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264,94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09836" y="0"/>
            <a:ext cx="75243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ОБЪЕМ РАСХОДОВ БЮДЖЕТА ТАЯТСКОГО СЕЛСОВЕТА НА 2021-2023 ГОДЫ (тыс.рублей)</a:t>
            </a:r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Хеда\Desktop\PgaFVynhyz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94391741"/>
              </p:ext>
            </p:extLst>
          </p:nvPr>
        </p:nvGraphicFramePr>
        <p:xfrm>
          <a:off x="899592" y="1340768"/>
          <a:ext cx="727280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59632" y="476672"/>
            <a:ext cx="74523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400" b="0" i="0" u="none" strike="noStrike" kern="1200" cap="none" spc="0" baseline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200" dirty="0" smtClean="0"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ДИНАМИКА </a:t>
            </a:r>
            <a:r>
              <a:rPr lang="ru-RU" sz="2200" dirty="0" smtClean="0"/>
              <a:t> РАСХОДОВ БЮДЖЕТА ТАЯТСКОГО СЕЛЬСОВЕТА НА 2021-2023 ГОДЫ (ТЫС.РУБ.)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548680"/>
            <a:ext cx="7992888" cy="344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Уважаемые жители МО «</a:t>
            </a:r>
            <a:r>
              <a:rPr lang="ru-RU" alt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Таятский</a:t>
            </a:r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сельсовет!»</a:t>
            </a:r>
            <a:r>
              <a:rPr lang="ru-RU" alt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2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«Бюджет для граждан» познакомит Вас с основными положениями проекта бюджета нашего поселения на 2021-2023 годы.</a:t>
            </a:r>
            <a:endParaRPr lang="ru-RU" altLang="ru-RU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</a:t>
            </a:r>
            <a:r>
              <a:rPr lang="ru-RU" alt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Таятского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сельского поселения. </a:t>
            </a:r>
          </a:p>
          <a:p>
            <a:pPr algn="just">
              <a:lnSpc>
                <a:spcPct val="80000"/>
              </a:lnSpc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Граждане </a:t>
            </a: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налогоплательщики и как потребители муниципальных услуг–должны быть уверены в том, что передаваемые ими в распоряжение государства средства используются прозрачно и эффективно, приносят конкретные результаты, как для общества в целом, так и для каждой семьи, для каждого человека</a:t>
            </a:r>
          </a:p>
          <a:p>
            <a:pPr algn="just">
              <a:lnSpc>
                <a:spcPct val="80000"/>
              </a:lnSpc>
            </a:pPr>
            <a:endParaRPr lang="ru-RU" altLang="ru-RU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43933">
            <a:off x="379415" y="3897949"/>
            <a:ext cx="2040726" cy="27180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6690">
            <a:off x="6710778" y="3857616"/>
            <a:ext cx="2068344" cy="27577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803" y="4149080"/>
            <a:ext cx="3110394" cy="2073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4103714"/>
              </p:ext>
            </p:extLst>
          </p:nvPr>
        </p:nvGraphicFramePr>
        <p:xfrm>
          <a:off x="1187624" y="2780928"/>
          <a:ext cx="7704856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115616" y="548680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СТРУКТУРА РАСХОДОВ БЮДЖЕТА, ФОРМИРУЕМЫХ В РАМКАХ МУНИЦИПАЛЬНЫХ ПРОГРАММ И НЕПРОГРАММНЫХ РАСХОДОВ, ТЫС. РУБ.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67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542231"/>
              </p:ext>
            </p:extLst>
          </p:nvPr>
        </p:nvGraphicFramePr>
        <p:xfrm>
          <a:off x="387668" y="1340768"/>
          <a:ext cx="836866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051720" y="260648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СТРУКТУРА РАСХОДОВ БЮДЖЕТА ТАЯТСКОГО СЕЛЬСОВЕТА НА 2021 ГОД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5644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2797614909"/>
              </p:ext>
            </p:extLst>
          </p:nvPr>
        </p:nvGraphicFramePr>
        <p:xfrm>
          <a:off x="179512" y="1556792"/>
          <a:ext cx="8640960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1475656" y="287783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СТРУКТУРА МУНИЦИПАЛЬНОЙ ПРОГРАММЫ ТАЯТСКОГО СЕЛЬСОВЕТА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2369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graphicFrame>
        <p:nvGraphicFramePr>
          <p:cNvPr id="13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8822976"/>
              </p:ext>
            </p:extLst>
          </p:nvPr>
        </p:nvGraphicFramePr>
        <p:xfrm>
          <a:off x="-793" y="0"/>
          <a:ext cx="9144793" cy="6858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829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79912" y="92309"/>
            <a:ext cx="50234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Муниципальная программа администрации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Таятского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сельсовета «Обеспечение населения необходимыми социальными услугами и формирование комфортной среды обитания населения  МО «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Таятский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сельсовет»»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86554" y="1533875"/>
            <a:ext cx="460851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Цель программы: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Содействие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повышению комфортности условий жизнедеятельности в поселении и эффективной реализации администрацией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</a:rPr>
              <a:t>Таятского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 сельсовета закрепленных полномочий.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3564396" cy="23762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2" y="2747205"/>
            <a:ext cx="9073008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Задачи программы:</a:t>
            </a: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Задача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1: «Поддержание 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</a:rPr>
              <a:t>внутрипоселковых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 дорог на уровне, соответствующем категории дороги, согласно нормативным требованиям».</a:t>
            </a:r>
          </a:p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Задача 2: «Реализация мер по снижению рисков, смягчению последствий чрезвычайных ситуаций и защите населения от чрезвычайных ситуаций.</a:t>
            </a:r>
          </a:p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Задача 3: «Обеспечение необходимых условий для реализации полномочия по обеспечению первичных мер пожарной безопасности».</a:t>
            </a:r>
          </a:p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Задача 4: «Создание благоприятных условий для оказания ритуальных услуг и благоустройство территории кладбища».</a:t>
            </a:r>
          </a:p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Задача 5: «Организация прочих мероприятий по благоустройству поселения».</a:t>
            </a:r>
          </a:p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Задача 6: «Снижение энергопотребления и повышение энергетической эффективности в бюджетной сфере, коммунальной инфраструктуре»</a:t>
            </a:r>
          </a:p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Задача 7: «Инженерно-техническая оптимизация систем коммунальной инфраструктуры»</a:t>
            </a:r>
          </a:p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Задача 8: «Обеспечение более комфортных условий проживания населения на территории МО «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</a:rPr>
              <a:t>Таятский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 сельсовет», безопасности дорожного движения»</a:t>
            </a:r>
          </a:p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Задача 9: «Создание благоприятной среды, способствующей активизации предпринимательской деятельности, созданию новых рабочих мест и повышению благосостояния вовлеченных в предпринимательство широких слоев населения»</a:t>
            </a:r>
          </a:p>
        </p:txBody>
      </p:sp>
    </p:spTree>
    <p:extLst>
      <p:ext uri="{BB962C8B-B14F-4D97-AF65-F5344CB8AC3E}">
        <p14:creationId xmlns:p14="http://schemas.microsoft.com/office/powerpoint/2010/main" val="40812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70649989"/>
              </p:ext>
            </p:extLst>
          </p:nvPr>
        </p:nvGraphicFramePr>
        <p:xfrm>
          <a:off x="1031774" y="440668"/>
          <a:ext cx="7080449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8669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31840" y="693589"/>
            <a:ext cx="550100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/>
              <a:t>Доступ</a:t>
            </a:r>
            <a:r>
              <a:rPr sz="2600" spc="-65" dirty="0"/>
              <a:t> </a:t>
            </a:r>
            <a:r>
              <a:rPr sz="2600" dirty="0"/>
              <a:t>к</a:t>
            </a:r>
            <a:r>
              <a:rPr sz="2600" spc="-25" dirty="0"/>
              <a:t> </a:t>
            </a:r>
            <a:r>
              <a:rPr sz="2600" dirty="0"/>
              <a:t>информационным</a:t>
            </a:r>
            <a:r>
              <a:rPr sz="2600" spc="-50" dirty="0"/>
              <a:t> </a:t>
            </a:r>
            <a:r>
              <a:rPr sz="2600" spc="-10" dirty="0"/>
              <a:t>ресурсам</a:t>
            </a:r>
            <a:endParaRPr sz="2600" dirty="0"/>
          </a:p>
        </p:txBody>
      </p:sp>
      <p:sp>
        <p:nvSpPr>
          <p:cNvPr id="4" name="object 4"/>
          <p:cNvSpPr txBox="1"/>
          <p:nvPr/>
        </p:nvSpPr>
        <p:spPr>
          <a:xfrm>
            <a:off x="4728464" y="1809750"/>
            <a:ext cx="3794760" cy="16081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60045"/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cs typeface="Candara"/>
              </a:rPr>
              <a:t>Информация</a:t>
            </a:r>
            <a:r>
              <a:rPr kumimoji="0" sz="20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cs typeface="Candara"/>
              </a:rPr>
              <a:t> </a:t>
            </a: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cs typeface="Candara"/>
              </a:rPr>
              <a:t>о</a:t>
            </a:r>
            <a:r>
              <a:rPr kumimoji="0" sz="2000" b="1" i="1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cs typeface="Candara"/>
              </a:rPr>
              <a:t> </a:t>
            </a:r>
            <a:r>
              <a:rPr kumimoji="0" sz="20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cs typeface="Candara"/>
              </a:rPr>
              <a:t>работе </a:t>
            </a:r>
            <a:r>
              <a:rPr kumimoji="0" sz="20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cs typeface="Candara"/>
              </a:rPr>
              <a:t>администрации</a:t>
            </a:r>
            <a:r>
              <a:rPr kumimoji="0" sz="2000" b="1" i="1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cs typeface="Candara"/>
              </a:rPr>
              <a:t> </a:t>
            </a:r>
            <a:r>
              <a:rPr lang="ru-RU" sz="2000" b="1" i="1" kern="0" dirty="0" err="1" smtClean="0">
                <a:solidFill>
                  <a:sysClr val="windowText" lastClr="000000"/>
                </a:solidFill>
                <a:latin typeface="Candara"/>
                <a:cs typeface="Candara"/>
              </a:rPr>
              <a:t>Таятского</a:t>
            </a:r>
            <a:r>
              <a:rPr lang="ru-RU" sz="2000" b="1" i="1" kern="0" dirty="0" smtClean="0">
                <a:solidFill>
                  <a:sysClr val="windowText" lastClr="000000"/>
                </a:solidFill>
                <a:latin typeface="Candara"/>
                <a:cs typeface="Candara"/>
              </a:rPr>
              <a:t> сельсовета </a:t>
            </a:r>
            <a:r>
              <a:rPr kumimoji="0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cs typeface="Candara"/>
              </a:rPr>
              <a:t>на</a:t>
            </a:r>
            <a:r>
              <a:rPr kumimoji="0" sz="20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cs typeface="Candara"/>
              </a:rPr>
              <a:t> </a:t>
            </a:r>
            <a:r>
              <a:rPr kumimoji="0" sz="20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cs typeface="Candara"/>
              </a:rPr>
              <a:t>сайте: </a:t>
            </a:r>
            <a:r>
              <a:rPr lang="en-US" sz="2000" b="1" i="1" u="sng" kern="0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ndara"/>
                <a:cs typeface="Candara"/>
              </a:rPr>
              <a:t>https://taiati.ru/</a:t>
            </a:r>
            <a:endParaRPr sz="2000" b="1" i="1" u="sng" kern="0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Candara"/>
              <a:cs typeface="Candar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/>
              <a:cs typeface="Candar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7504" y="2564841"/>
            <a:ext cx="5369560" cy="4104640"/>
            <a:chOff x="107504" y="2564841"/>
            <a:chExt cx="5369560" cy="410464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504" y="2564841"/>
              <a:ext cx="5369560" cy="410451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7452" y="3665219"/>
              <a:ext cx="2467356" cy="2375916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138" y="3548071"/>
            <a:ext cx="3787086" cy="28403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45" y="86730"/>
            <a:ext cx="2920189" cy="219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59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08792" y="332656"/>
            <a:ext cx="3526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Бюджетная политика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980728"/>
            <a:ext cx="820891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Цель:</a:t>
            </a:r>
            <a:endParaRPr lang="ru-RU" sz="2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1600" b="1" i="1" dirty="0">
                <a:solidFill>
                  <a:schemeClr val="accent4">
                    <a:lumMod val="75000"/>
                  </a:schemeClr>
                </a:solidFill>
              </a:rPr>
              <a:t>определение условий, принимаемых для составления проекта бюджета </a:t>
            </a:r>
            <a:r>
              <a:rPr lang="ru-RU" sz="1600" b="1" i="1" dirty="0" err="1">
                <a:solidFill>
                  <a:schemeClr val="accent4">
                    <a:lumMod val="75000"/>
                  </a:schemeClr>
                </a:solidFill>
              </a:rPr>
              <a:t>Таятского</a:t>
            </a:r>
            <a:r>
              <a:rPr lang="ru-RU" sz="1600" b="1" i="1" dirty="0">
                <a:solidFill>
                  <a:schemeClr val="accent4">
                    <a:lumMod val="75000"/>
                  </a:schemeClr>
                </a:solidFill>
              </a:rPr>
              <a:t> сельсовета на 2021-2023 годы, подходов к его формированию, а также обеспечение прозрачности и открытости бюджетного планирования.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552112"/>
            <a:ext cx="948896" cy="9488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15" y="3589962"/>
            <a:ext cx="932769" cy="93276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64" y="4621262"/>
            <a:ext cx="953503" cy="95350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619" y="5673296"/>
            <a:ext cx="924675" cy="929298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1763688" y="2597787"/>
            <a:ext cx="6840760" cy="86409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Реализация федеральных направлений бюджетной политики, в том числе указов Президента РФ.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0710" y="3619596"/>
            <a:ext cx="6840760" cy="86409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Повышение эффективности расходования бюджетных средств путем соблюдения утвержденных стандартов качества оказания муниципальных услуг в области благоустройства.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763688" y="4665965"/>
            <a:ext cx="6840760" cy="86409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Повышение прозрачности бюджета и бюджетного процесса.</a:t>
            </a:r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763688" y="5674956"/>
            <a:ext cx="6840760" cy="86409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Обеспечение устойчивости и сбалансированности бюджета Администрации </a:t>
            </a:r>
            <a:r>
              <a:rPr lang="ru-RU" dirty="0" err="1"/>
              <a:t>Таятского</a:t>
            </a:r>
            <a:r>
              <a:rPr lang="ru-RU" dirty="0"/>
              <a:t> сельсовета.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39763" y="2084196"/>
            <a:ext cx="10486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Задачи:</a:t>
            </a:r>
            <a:endParaRPr lang="ru-RU" sz="20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408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59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08792" y="332656"/>
            <a:ext cx="3362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Налоговая </a:t>
            </a:r>
            <a:r>
              <a:rPr lang="ru-RU" sz="2800" b="1" dirty="0"/>
              <a:t>политика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5533" y="831572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Цель:</a:t>
            </a:r>
            <a:endParaRPr lang="ru-RU" sz="2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1600" b="1" i="1" dirty="0">
                <a:solidFill>
                  <a:schemeClr val="accent4">
                    <a:lumMod val="75000"/>
                  </a:schemeClr>
                </a:solidFill>
              </a:rPr>
              <a:t>обеспечение социальной и экономической стабильности, сбалансированность и устойчивость бюджета, мобилизация доходов в местный бюджет в условиях изменения федерального законодательства и неблагоприятной ситуации на мировых рынках.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763688" y="2597787"/>
            <a:ext cx="6840760" cy="86409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увеличение доходной части бюджета, привлечение в экономику предпринимателей и создание комфортных условий ведения бизнеса. </a:t>
            </a: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0710" y="3619596"/>
            <a:ext cx="6840760" cy="86409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расширение налогооблагаемой базы на основе роста денежных доходов </a:t>
            </a:r>
            <a:r>
              <a:rPr lang="ru-RU" dirty="0" smtClean="0"/>
              <a:t>населения, усиление </a:t>
            </a:r>
            <a:r>
              <a:rPr lang="ru-RU" dirty="0"/>
              <a:t>мер по укреплению налоговой дисциплины </a:t>
            </a:r>
            <a:r>
              <a:rPr lang="ru-RU" dirty="0" smtClean="0"/>
              <a:t>налогоплательщиков.</a:t>
            </a:r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763688" y="4665965"/>
            <a:ext cx="6840760" cy="86409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проведение разъяснительной работы с физическими лицами о необходимости регистрации объектов недвижимости в органах,</a:t>
            </a:r>
          </a:p>
          <a:p>
            <a:pPr algn="ctr"/>
            <a:r>
              <a:rPr lang="ru-RU" sz="1400" dirty="0"/>
              <a:t>осуществляющих регистрацию прав на недвижимое имущество и сделок </a:t>
            </a:r>
            <a:r>
              <a:rPr lang="ru-RU" sz="1400" dirty="0" smtClean="0"/>
              <a:t>с ним.</a:t>
            </a:r>
            <a:endParaRPr lang="ru-RU" sz="1400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799220" y="5652373"/>
            <a:ext cx="6840760" cy="86409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содействие дальнейшему развитию субъектов малого предпринимательства с целью повышения их участия в наполнении бюджетной системы и увеличении налоговых поступлений.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39763" y="2084196"/>
            <a:ext cx="10486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Задачи:</a:t>
            </a:r>
            <a:endParaRPr lang="ru-RU" sz="20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2" y="2554411"/>
            <a:ext cx="913578" cy="9477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62" y="3619596"/>
            <a:ext cx="951058" cy="9449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062" y="4668451"/>
            <a:ext cx="951058" cy="951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62" y="5709563"/>
            <a:ext cx="951058" cy="95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9592" y="1124744"/>
            <a:ext cx="759633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/>
          </a:p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для граждан – это упрощённая версия бюджетного документа, которая использует неформальный язык и доступные форматы, чтобы облегчить для граждан понимание бюджета, объяснить им планы и действия администрации муниципального образования во время бюджетного года и показать формы их возможного взаимодействия с администрацией по вопросам расходования общественных финансов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285728"/>
            <a:ext cx="8010847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Что такое «Бюджет для граждан»?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990" y="3746509"/>
            <a:ext cx="6572058" cy="27129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059" y="5313317"/>
            <a:ext cx="1072989" cy="1146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83568" y="980728"/>
            <a:ext cx="7992888" cy="2677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«БЮДЖЕТ» (от старонормандского bougette – кошелек, сумка, кожаный мешок)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</a:t>
            </a:r>
            <a:endParaRPr lang="ru-RU" sz="28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4797152"/>
            <a:ext cx="3923928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2060"/>
                </a:solidFill>
              </a:rPr>
              <a:t>ДОХОДЫ </a:t>
            </a:r>
            <a:r>
              <a:rPr lang="ru-RU" b="1" dirty="0" smtClean="0">
                <a:solidFill>
                  <a:srgbClr val="002060"/>
                </a:solidFill>
              </a:rPr>
              <a:t>– поступающие в бюджет денежные средства : налоги юридических и физических лиц, административные платежи и сборы, безвозмездные поступления)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4797152"/>
            <a:ext cx="3779912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2060"/>
                </a:solidFill>
              </a:rPr>
              <a:t>РАСХОДЫ </a:t>
            </a:r>
            <a:r>
              <a:rPr lang="ru-RU" b="1" dirty="0" smtClean="0">
                <a:solidFill>
                  <a:srgbClr val="002060"/>
                </a:solidFill>
              </a:rPr>
              <a:t>– выплачиваемые из бюджета средства (социальные выплаты населению, финансовое обеспечение госучреждений, капитальное строительство и др.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051720" y="4005064"/>
            <a:ext cx="1008112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верх 6"/>
          <p:cNvSpPr/>
          <p:nvPr/>
        </p:nvSpPr>
        <p:spPr>
          <a:xfrm>
            <a:off x="6300192" y="4005064"/>
            <a:ext cx="1080120" cy="7920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79713" y="0"/>
            <a:ext cx="51845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Понятие «БЮДЖЕТ»</a:t>
            </a:r>
            <a:endParaRPr lang="ru-RU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Хеда\Desktop\PgaFVynhyz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-324544" y="0"/>
            <a:ext cx="9828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Гражданин, его участие в бюджетном процессе</a:t>
            </a:r>
            <a:endParaRPr lang="ru-RU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95328" y="1340768"/>
            <a:ext cx="604867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Помогает формировать доходную часть бюджета (например, налог на доходы физических лиц)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5445224"/>
            <a:ext cx="5940152" cy="11984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Получает социальные гарантии - расходная часть бюджета (образование, культура, здравоохранение, социальная поддержка и др.)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355976" y="2924944"/>
            <a:ext cx="3744416" cy="136815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Бюджет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139952" y="2060848"/>
            <a:ext cx="4248472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Как налогоплательщик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211960" y="4437112"/>
            <a:ext cx="4392488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Как получатель социальных гарантий </a:t>
            </a:r>
            <a:endParaRPr lang="ru-RU" b="1" dirty="0"/>
          </a:p>
        </p:txBody>
      </p:sp>
      <p:pic>
        <p:nvPicPr>
          <p:cNvPr id="2050" name="Picture 2" descr="C:\Users\Хеда\Desktop\tsjr6cNuf_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32856"/>
            <a:ext cx="2987824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7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object 2"/>
          <p:cNvGrpSpPr/>
          <p:nvPr/>
        </p:nvGrpSpPr>
        <p:grpSpPr>
          <a:xfrm>
            <a:off x="0" y="47"/>
            <a:ext cx="9144000" cy="1933575"/>
            <a:chOff x="0" y="47"/>
            <a:chExt cx="9144000" cy="19335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45833" y="188658"/>
              <a:ext cx="798512" cy="7985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36638" y="116586"/>
              <a:ext cx="1731263" cy="151218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85517" y="997711"/>
            <a:ext cx="48317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Этапы</a:t>
            </a:r>
            <a:r>
              <a:rPr sz="2800" spc="-125" dirty="0"/>
              <a:t> </a:t>
            </a:r>
            <a:r>
              <a:rPr sz="2800" dirty="0"/>
              <a:t>составления</a:t>
            </a:r>
            <a:r>
              <a:rPr sz="2800" spc="-105" dirty="0"/>
              <a:t> </a:t>
            </a:r>
            <a:r>
              <a:rPr sz="2800" spc="-10" dirty="0"/>
              <a:t>бюджета</a:t>
            </a:r>
            <a:endParaRPr sz="2800" dirty="0"/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45685" y="5098541"/>
            <a:ext cx="1345564" cy="153238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91465" y="1866077"/>
            <a:ext cx="9779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cs typeface="Candara"/>
              </a:rPr>
              <a:t>е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/>
              <a:cs typeface="Candar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9524" y="1797557"/>
            <a:ext cx="109410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1130" marR="5080" lvl="0" indent="-139065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cs typeface="Candara"/>
              </a:rPr>
              <a:t>Составлени проекта бюджета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/>
              <a:cs typeface="Candar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17567" y="2807588"/>
            <a:ext cx="107696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3345" marR="5080" lvl="0" indent="-8128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cs typeface="Candara"/>
              </a:rPr>
              <a:t>Исполнение бюджета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/>
              <a:cs typeface="Candar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55573" y="1763522"/>
            <a:ext cx="8112759" cy="4932680"/>
            <a:chOff x="755573" y="1763522"/>
            <a:chExt cx="8112759" cy="493268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0356" y="3501047"/>
              <a:ext cx="6527419" cy="31949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573" y="2847721"/>
              <a:ext cx="2952369" cy="234886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99984" y="1776222"/>
              <a:ext cx="1224445" cy="118338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99984" y="1776222"/>
              <a:ext cx="1224915" cy="1183640"/>
            </a:xfrm>
            <a:custGeom>
              <a:avLst/>
              <a:gdLst/>
              <a:ahLst/>
              <a:cxnLst/>
              <a:rect l="l" t="t" r="r" b="b"/>
              <a:pathLst>
                <a:path w="1224914" h="1183639">
                  <a:moveTo>
                    <a:pt x="0" y="591692"/>
                  </a:moveTo>
                  <a:lnTo>
                    <a:pt x="1841" y="545454"/>
                  </a:lnTo>
                  <a:lnTo>
                    <a:pt x="7277" y="500188"/>
                  </a:lnTo>
                  <a:lnTo>
                    <a:pt x="16169" y="456027"/>
                  </a:lnTo>
                  <a:lnTo>
                    <a:pt x="28382" y="413101"/>
                  </a:lnTo>
                  <a:lnTo>
                    <a:pt x="43780" y="371544"/>
                  </a:lnTo>
                  <a:lnTo>
                    <a:pt x="62226" y="331486"/>
                  </a:lnTo>
                  <a:lnTo>
                    <a:pt x="83585" y="293059"/>
                  </a:lnTo>
                  <a:lnTo>
                    <a:pt x="107720" y="256394"/>
                  </a:lnTo>
                  <a:lnTo>
                    <a:pt x="134495" y="221624"/>
                  </a:lnTo>
                  <a:lnTo>
                    <a:pt x="163775" y="188879"/>
                  </a:lnTo>
                  <a:lnTo>
                    <a:pt x="195422" y="158291"/>
                  </a:lnTo>
                  <a:lnTo>
                    <a:pt x="229301" y="129992"/>
                  </a:lnTo>
                  <a:lnTo>
                    <a:pt x="265276" y="104113"/>
                  </a:lnTo>
                  <a:lnTo>
                    <a:pt x="303210" y="80786"/>
                  </a:lnTo>
                  <a:lnTo>
                    <a:pt x="342967" y="60142"/>
                  </a:lnTo>
                  <a:lnTo>
                    <a:pt x="384412" y="42313"/>
                  </a:lnTo>
                  <a:lnTo>
                    <a:pt x="427407" y="27431"/>
                  </a:lnTo>
                  <a:lnTo>
                    <a:pt x="471818" y="15627"/>
                  </a:lnTo>
                  <a:lnTo>
                    <a:pt x="517507" y="7033"/>
                  </a:lnTo>
                  <a:lnTo>
                    <a:pt x="564339" y="1780"/>
                  </a:lnTo>
                  <a:lnTo>
                    <a:pt x="612178" y="0"/>
                  </a:lnTo>
                  <a:lnTo>
                    <a:pt x="660033" y="1780"/>
                  </a:lnTo>
                  <a:lnTo>
                    <a:pt x="706880" y="7033"/>
                  </a:lnTo>
                  <a:lnTo>
                    <a:pt x="752582" y="15627"/>
                  </a:lnTo>
                  <a:lnTo>
                    <a:pt x="797004" y="27431"/>
                  </a:lnTo>
                  <a:lnTo>
                    <a:pt x="840009" y="42313"/>
                  </a:lnTo>
                  <a:lnTo>
                    <a:pt x="881461" y="60142"/>
                  </a:lnTo>
                  <a:lnTo>
                    <a:pt x="921225" y="80786"/>
                  </a:lnTo>
                  <a:lnTo>
                    <a:pt x="959164" y="104113"/>
                  </a:lnTo>
                  <a:lnTo>
                    <a:pt x="995143" y="129992"/>
                  </a:lnTo>
                  <a:lnTo>
                    <a:pt x="1029024" y="158291"/>
                  </a:lnTo>
                  <a:lnTo>
                    <a:pt x="1060673" y="188879"/>
                  </a:lnTo>
                  <a:lnTo>
                    <a:pt x="1089954" y="221624"/>
                  </a:lnTo>
                  <a:lnTo>
                    <a:pt x="1116730" y="256394"/>
                  </a:lnTo>
                  <a:lnTo>
                    <a:pt x="1140864" y="293059"/>
                  </a:lnTo>
                  <a:lnTo>
                    <a:pt x="1162223" y="331486"/>
                  </a:lnTo>
                  <a:lnTo>
                    <a:pt x="1180668" y="371544"/>
                  </a:lnTo>
                  <a:lnTo>
                    <a:pt x="1196065" y="413101"/>
                  </a:lnTo>
                  <a:lnTo>
                    <a:pt x="1208277" y="456027"/>
                  </a:lnTo>
                  <a:lnTo>
                    <a:pt x="1217168" y="500188"/>
                  </a:lnTo>
                  <a:lnTo>
                    <a:pt x="1222603" y="545454"/>
                  </a:lnTo>
                  <a:lnTo>
                    <a:pt x="1224445" y="591692"/>
                  </a:lnTo>
                  <a:lnTo>
                    <a:pt x="1222603" y="637931"/>
                  </a:lnTo>
                  <a:lnTo>
                    <a:pt x="1217168" y="683197"/>
                  </a:lnTo>
                  <a:lnTo>
                    <a:pt x="1208277" y="727358"/>
                  </a:lnTo>
                  <a:lnTo>
                    <a:pt x="1196065" y="770284"/>
                  </a:lnTo>
                  <a:lnTo>
                    <a:pt x="1180668" y="811841"/>
                  </a:lnTo>
                  <a:lnTo>
                    <a:pt x="1162223" y="851899"/>
                  </a:lnTo>
                  <a:lnTo>
                    <a:pt x="1140864" y="890326"/>
                  </a:lnTo>
                  <a:lnTo>
                    <a:pt x="1116730" y="926991"/>
                  </a:lnTo>
                  <a:lnTo>
                    <a:pt x="1089954" y="961761"/>
                  </a:lnTo>
                  <a:lnTo>
                    <a:pt x="1060673" y="994506"/>
                  </a:lnTo>
                  <a:lnTo>
                    <a:pt x="1029024" y="1025094"/>
                  </a:lnTo>
                  <a:lnTo>
                    <a:pt x="995143" y="1053393"/>
                  </a:lnTo>
                  <a:lnTo>
                    <a:pt x="959164" y="1079272"/>
                  </a:lnTo>
                  <a:lnTo>
                    <a:pt x="921225" y="1102599"/>
                  </a:lnTo>
                  <a:lnTo>
                    <a:pt x="881461" y="1123243"/>
                  </a:lnTo>
                  <a:lnTo>
                    <a:pt x="840009" y="1141072"/>
                  </a:lnTo>
                  <a:lnTo>
                    <a:pt x="797004" y="1155954"/>
                  </a:lnTo>
                  <a:lnTo>
                    <a:pt x="752582" y="1167758"/>
                  </a:lnTo>
                  <a:lnTo>
                    <a:pt x="706880" y="1176352"/>
                  </a:lnTo>
                  <a:lnTo>
                    <a:pt x="660033" y="1181605"/>
                  </a:lnTo>
                  <a:lnTo>
                    <a:pt x="612178" y="1183386"/>
                  </a:lnTo>
                  <a:lnTo>
                    <a:pt x="564339" y="1181605"/>
                  </a:lnTo>
                  <a:lnTo>
                    <a:pt x="517507" y="1176352"/>
                  </a:lnTo>
                  <a:lnTo>
                    <a:pt x="471818" y="1167758"/>
                  </a:lnTo>
                  <a:lnTo>
                    <a:pt x="427407" y="1155954"/>
                  </a:lnTo>
                  <a:lnTo>
                    <a:pt x="384412" y="1141072"/>
                  </a:lnTo>
                  <a:lnTo>
                    <a:pt x="342967" y="1123243"/>
                  </a:lnTo>
                  <a:lnTo>
                    <a:pt x="303210" y="1102599"/>
                  </a:lnTo>
                  <a:lnTo>
                    <a:pt x="265276" y="1079272"/>
                  </a:lnTo>
                  <a:lnTo>
                    <a:pt x="229301" y="1053393"/>
                  </a:lnTo>
                  <a:lnTo>
                    <a:pt x="195422" y="1025094"/>
                  </a:lnTo>
                  <a:lnTo>
                    <a:pt x="163775" y="994506"/>
                  </a:lnTo>
                  <a:lnTo>
                    <a:pt x="134495" y="961761"/>
                  </a:lnTo>
                  <a:lnTo>
                    <a:pt x="107720" y="926991"/>
                  </a:lnTo>
                  <a:lnTo>
                    <a:pt x="83585" y="890326"/>
                  </a:lnTo>
                  <a:lnTo>
                    <a:pt x="62226" y="851899"/>
                  </a:lnTo>
                  <a:lnTo>
                    <a:pt x="43780" y="811841"/>
                  </a:lnTo>
                  <a:lnTo>
                    <a:pt x="28382" y="770284"/>
                  </a:lnTo>
                  <a:lnTo>
                    <a:pt x="16169" y="727358"/>
                  </a:lnTo>
                  <a:lnTo>
                    <a:pt x="7277" y="683197"/>
                  </a:lnTo>
                  <a:lnTo>
                    <a:pt x="1841" y="637931"/>
                  </a:lnTo>
                  <a:lnTo>
                    <a:pt x="0" y="591692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35123" y="2501391"/>
              <a:ext cx="1301241" cy="115404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635123" y="2501391"/>
              <a:ext cx="1301750" cy="1154430"/>
            </a:xfrm>
            <a:custGeom>
              <a:avLst/>
              <a:gdLst/>
              <a:ahLst/>
              <a:cxnLst/>
              <a:rect l="l" t="t" r="r" b="b"/>
              <a:pathLst>
                <a:path w="1301750" h="1154429">
                  <a:moveTo>
                    <a:pt x="0" y="577088"/>
                  </a:moveTo>
                  <a:lnTo>
                    <a:pt x="1957" y="531982"/>
                  </a:lnTo>
                  <a:lnTo>
                    <a:pt x="7734" y="487826"/>
                  </a:lnTo>
                  <a:lnTo>
                    <a:pt x="17185" y="444750"/>
                  </a:lnTo>
                  <a:lnTo>
                    <a:pt x="30166" y="402880"/>
                  </a:lnTo>
                  <a:lnTo>
                    <a:pt x="46532" y="362346"/>
                  </a:lnTo>
                  <a:lnTo>
                    <a:pt x="66137" y="323276"/>
                  </a:lnTo>
                  <a:lnTo>
                    <a:pt x="88838" y="285797"/>
                  </a:lnTo>
                  <a:lnTo>
                    <a:pt x="114490" y="250037"/>
                  </a:lnTo>
                  <a:lnTo>
                    <a:pt x="142948" y="216126"/>
                  </a:lnTo>
                  <a:lnTo>
                    <a:pt x="174067" y="184191"/>
                  </a:lnTo>
                  <a:lnTo>
                    <a:pt x="207702" y="154361"/>
                  </a:lnTo>
                  <a:lnTo>
                    <a:pt x="243709" y="126763"/>
                  </a:lnTo>
                  <a:lnTo>
                    <a:pt x="281943" y="101525"/>
                  </a:lnTo>
                  <a:lnTo>
                    <a:pt x="322260" y="78777"/>
                  </a:lnTo>
                  <a:lnTo>
                    <a:pt x="364514" y="58646"/>
                  </a:lnTo>
                  <a:lnTo>
                    <a:pt x="408560" y="41260"/>
                  </a:lnTo>
                  <a:lnTo>
                    <a:pt x="454255" y="26748"/>
                  </a:lnTo>
                  <a:lnTo>
                    <a:pt x="501453" y="15238"/>
                  </a:lnTo>
                  <a:lnTo>
                    <a:pt x="550010" y="6858"/>
                  </a:lnTo>
                  <a:lnTo>
                    <a:pt x="599781" y="1735"/>
                  </a:lnTo>
                  <a:lnTo>
                    <a:pt x="650621" y="0"/>
                  </a:lnTo>
                  <a:lnTo>
                    <a:pt x="701477" y="1735"/>
                  </a:lnTo>
                  <a:lnTo>
                    <a:pt x="751261" y="6858"/>
                  </a:lnTo>
                  <a:lnTo>
                    <a:pt x="799828" y="15238"/>
                  </a:lnTo>
                  <a:lnTo>
                    <a:pt x="847033" y="26748"/>
                  </a:lnTo>
                  <a:lnTo>
                    <a:pt x="892733" y="41260"/>
                  </a:lnTo>
                  <a:lnTo>
                    <a:pt x="936783" y="58646"/>
                  </a:lnTo>
                  <a:lnTo>
                    <a:pt x="979038" y="78777"/>
                  </a:lnTo>
                  <a:lnTo>
                    <a:pt x="1019353" y="101525"/>
                  </a:lnTo>
                  <a:lnTo>
                    <a:pt x="1057585" y="126763"/>
                  </a:lnTo>
                  <a:lnTo>
                    <a:pt x="1093589" y="154361"/>
                  </a:lnTo>
                  <a:lnTo>
                    <a:pt x="1127220" y="184191"/>
                  </a:lnTo>
                  <a:lnTo>
                    <a:pt x="1158333" y="216126"/>
                  </a:lnTo>
                  <a:lnTo>
                    <a:pt x="1186785" y="250037"/>
                  </a:lnTo>
                  <a:lnTo>
                    <a:pt x="1212431" y="285797"/>
                  </a:lnTo>
                  <a:lnTo>
                    <a:pt x="1235126" y="323276"/>
                  </a:lnTo>
                  <a:lnTo>
                    <a:pt x="1254726" y="362346"/>
                  </a:lnTo>
                  <a:lnTo>
                    <a:pt x="1271086" y="402880"/>
                  </a:lnTo>
                  <a:lnTo>
                    <a:pt x="1284062" y="444750"/>
                  </a:lnTo>
                  <a:lnTo>
                    <a:pt x="1293510" y="487826"/>
                  </a:lnTo>
                  <a:lnTo>
                    <a:pt x="1299285" y="531982"/>
                  </a:lnTo>
                  <a:lnTo>
                    <a:pt x="1301241" y="577088"/>
                  </a:lnTo>
                  <a:lnTo>
                    <a:pt x="1299285" y="622176"/>
                  </a:lnTo>
                  <a:lnTo>
                    <a:pt x="1293510" y="666316"/>
                  </a:lnTo>
                  <a:lnTo>
                    <a:pt x="1284062" y="709378"/>
                  </a:lnTo>
                  <a:lnTo>
                    <a:pt x="1271086" y="751235"/>
                  </a:lnTo>
                  <a:lnTo>
                    <a:pt x="1254726" y="791758"/>
                  </a:lnTo>
                  <a:lnTo>
                    <a:pt x="1235126" y="830819"/>
                  </a:lnTo>
                  <a:lnTo>
                    <a:pt x="1212431" y="868289"/>
                  </a:lnTo>
                  <a:lnTo>
                    <a:pt x="1186785" y="904041"/>
                  </a:lnTo>
                  <a:lnTo>
                    <a:pt x="1158333" y="937946"/>
                  </a:lnTo>
                  <a:lnTo>
                    <a:pt x="1127220" y="969875"/>
                  </a:lnTo>
                  <a:lnTo>
                    <a:pt x="1093589" y="999701"/>
                  </a:lnTo>
                  <a:lnTo>
                    <a:pt x="1057585" y="1027295"/>
                  </a:lnTo>
                  <a:lnTo>
                    <a:pt x="1019353" y="1052530"/>
                  </a:lnTo>
                  <a:lnTo>
                    <a:pt x="979038" y="1075276"/>
                  </a:lnTo>
                  <a:lnTo>
                    <a:pt x="936783" y="1095405"/>
                  </a:lnTo>
                  <a:lnTo>
                    <a:pt x="892733" y="1112789"/>
                  </a:lnTo>
                  <a:lnTo>
                    <a:pt x="847033" y="1127301"/>
                  </a:lnTo>
                  <a:lnTo>
                    <a:pt x="799828" y="1138810"/>
                  </a:lnTo>
                  <a:lnTo>
                    <a:pt x="751261" y="1147190"/>
                  </a:lnTo>
                  <a:lnTo>
                    <a:pt x="701477" y="1152313"/>
                  </a:lnTo>
                  <a:lnTo>
                    <a:pt x="650621" y="1154049"/>
                  </a:lnTo>
                  <a:lnTo>
                    <a:pt x="599781" y="1152313"/>
                  </a:lnTo>
                  <a:lnTo>
                    <a:pt x="550010" y="1147190"/>
                  </a:lnTo>
                  <a:lnTo>
                    <a:pt x="501453" y="1138810"/>
                  </a:lnTo>
                  <a:lnTo>
                    <a:pt x="454255" y="1127301"/>
                  </a:lnTo>
                  <a:lnTo>
                    <a:pt x="408560" y="1112789"/>
                  </a:lnTo>
                  <a:lnTo>
                    <a:pt x="364514" y="1095405"/>
                  </a:lnTo>
                  <a:lnTo>
                    <a:pt x="322260" y="1075276"/>
                  </a:lnTo>
                  <a:lnTo>
                    <a:pt x="281943" y="1052530"/>
                  </a:lnTo>
                  <a:lnTo>
                    <a:pt x="243709" y="1027295"/>
                  </a:lnTo>
                  <a:lnTo>
                    <a:pt x="207702" y="999701"/>
                  </a:lnTo>
                  <a:lnTo>
                    <a:pt x="174067" y="969875"/>
                  </a:lnTo>
                  <a:lnTo>
                    <a:pt x="142948" y="937946"/>
                  </a:lnTo>
                  <a:lnTo>
                    <a:pt x="114490" y="904041"/>
                  </a:lnTo>
                  <a:lnTo>
                    <a:pt x="88838" y="868289"/>
                  </a:lnTo>
                  <a:lnTo>
                    <a:pt x="66137" y="830819"/>
                  </a:lnTo>
                  <a:lnTo>
                    <a:pt x="46532" y="791758"/>
                  </a:lnTo>
                  <a:lnTo>
                    <a:pt x="30166" y="751235"/>
                  </a:lnTo>
                  <a:lnTo>
                    <a:pt x="17185" y="709378"/>
                  </a:lnTo>
                  <a:lnTo>
                    <a:pt x="7734" y="666316"/>
                  </a:lnTo>
                  <a:lnTo>
                    <a:pt x="1957" y="622176"/>
                  </a:lnTo>
                  <a:lnTo>
                    <a:pt x="0" y="577088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577845" y="1797557"/>
            <a:ext cx="142240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cs typeface="Candara"/>
              </a:rPr>
              <a:t>Рассмотрение </a:t>
            </a:r>
            <a:r>
              <a:rPr kumimoji="0" sz="16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cs typeface="Candara"/>
              </a:rPr>
              <a:t>и</a:t>
            </a:r>
            <a:r>
              <a:rPr kumimoji="0" sz="16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cs typeface="Candara"/>
              </a:rPr>
              <a:t> утверждение бюджета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/>
              <a:cs typeface="Candar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199254" y="3397377"/>
            <a:ext cx="2950210" cy="2219960"/>
            <a:chOff x="4199254" y="3397377"/>
            <a:chExt cx="2950210" cy="2219960"/>
          </a:xfrm>
        </p:grpSpPr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08979" y="4381373"/>
              <a:ext cx="1327658" cy="122321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808979" y="4381373"/>
              <a:ext cx="1327785" cy="1223645"/>
            </a:xfrm>
            <a:custGeom>
              <a:avLst/>
              <a:gdLst/>
              <a:ahLst/>
              <a:cxnLst/>
              <a:rect l="l" t="t" r="r" b="b"/>
              <a:pathLst>
                <a:path w="1327784" h="1223645">
                  <a:moveTo>
                    <a:pt x="0" y="611632"/>
                  </a:moveTo>
                  <a:lnTo>
                    <a:pt x="1820" y="565982"/>
                  </a:lnTo>
                  <a:lnTo>
                    <a:pt x="7197" y="521243"/>
                  </a:lnTo>
                  <a:lnTo>
                    <a:pt x="16000" y="477535"/>
                  </a:lnTo>
                  <a:lnTo>
                    <a:pt x="28103" y="434975"/>
                  </a:lnTo>
                  <a:lnTo>
                    <a:pt x="43377" y="393681"/>
                  </a:lnTo>
                  <a:lnTo>
                    <a:pt x="61693" y="353772"/>
                  </a:lnTo>
                  <a:lnTo>
                    <a:pt x="82924" y="315366"/>
                  </a:lnTo>
                  <a:lnTo>
                    <a:pt x="106940" y="278580"/>
                  </a:lnTo>
                  <a:lnTo>
                    <a:pt x="133614" y="243534"/>
                  </a:lnTo>
                  <a:lnTo>
                    <a:pt x="162817" y="210346"/>
                  </a:lnTo>
                  <a:lnTo>
                    <a:pt x="194421" y="179133"/>
                  </a:lnTo>
                  <a:lnTo>
                    <a:pt x="228297" y="150014"/>
                  </a:lnTo>
                  <a:lnTo>
                    <a:pt x="264318" y="123107"/>
                  </a:lnTo>
                  <a:lnTo>
                    <a:pt x="302355" y="98531"/>
                  </a:lnTo>
                  <a:lnTo>
                    <a:pt x="342280" y="76403"/>
                  </a:lnTo>
                  <a:lnTo>
                    <a:pt x="383964" y="56842"/>
                  </a:lnTo>
                  <a:lnTo>
                    <a:pt x="427279" y="39966"/>
                  </a:lnTo>
                  <a:lnTo>
                    <a:pt x="472096" y="25893"/>
                  </a:lnTo>
                  <a:lnTo>
                    <a:pt x="518288" y="14742"/>
                  </a:lnTo>
                  <a:lnTo>
                    <a:pt x="565727" y="6631"/>
                  </a:lnTo>
                  <a:lnTo>
                    <a:pt x="614283" y="1677"/>
                  </a:lnTo>
                  <a:lnTo>
                    <a:pt x="663829" y="0"/>
                  </a:lnTo>
                  <a:lnTo>
                    <a:pt x="713358" y="1677"/>
                  </a:lnTo>
                  <a:lnTo>
                    <a:pt x="761902" y="6631"/>
                  </a:lnTo>
                  <a:lnTo>
                    <a:pt x="809330" y="14742"/>
                  </a:lnTo>
                  <a:lnTo>
                    <a:pt x="855514" y="25893"/>
                  </a:lnTo>
                  <a:lnTo>
                    <a:pt x="900327" y="39966"/>
                  </a:lnTo>
                  <a:lnTo>
                    <a:pt x="943639" y="56842"/>
                  </a:lnTo>
                  <a:lnTo>
                    <a:pt x="985321" y="76403"/>
                  </a:lnTo>
                  <a:lnTo>
                    <a:pt x="1025246" y="98531"/>
                  </a:lnTo>
                  <a:lnTo>
                    <a:pt x="1063284" y="123107"/>
                  </a:lnTo>
                  <a:lnTo>
                    <a:pt x="1099308" y="150014"/>
                  </a:lnTo>
                  <a:lnTo>
                    <a:pt x="1133189" y="179133"/>
                  </a:lnTo>
                  <a:lnTo>
                    <a:pt x="1164797" y="210346"/>
                  </a:lnTo>
                  <a:lnTo>
                    <a:pt x="1194006" y="243534"/>
                  </a:lnTo>
                  <a:lnTo>
                    <a:pt x="1220685" y="278580"/>
                  </a:lnTo>
                  <a:lnTo>
                    <a:pt x="1244707" y="315366"/>
                  </a:lnTo>
                  <a:lnTo>
                    <a:pt x="1265943" y="353772"/>
                  </a:lnTo>
                  <a:lnTo>
                    <a:pt x="1284265" y="393681"/>
                  </a:lnTo>
                  <a:lnTo>
                    <a:pt x="1299543" y="434975"/>
                  </a:lnTo>
                  <a:lnTo>
                    <a:pt x="1311651" y="477535"/>
                  </a:lnTo>
                  <a:lnTo>
                    <a:pt x="1320458" y="521243"/>
                  </a:lnTo>
                  <a:lnTo>
                    <a:pt x="1325836" y="565982"/>
                  </a:lnTo>
                  <a:lnTo>
                    <a:pt x="1327658" y="611632"/>
                  </a:lnTo>
                  <a:lnTo>
                    <a:pt x="1325836" y="657265"/>
                  </a:lnTo>
                  <a:lnTo>
                    <a:pt x="1320458" y="701990"/>
                  </a:lnTo>
                  <a:lnTo>
                    <a:pt x="1311651" y="745687"/>
                  </a:lnTo>
                  <a:lnTo>
                    <a:pt x="1299543" y="788237"/>
                  </a:lnTo>
                  <a:lnTo>
                    <a:pt x="1284265" y="829523"/>
                  </a:lnTo>
                  <a:lnTo>
                    <a:pt x="1265943" y="869427"/>
                  </a:lnTo>
                  <a:lnTo>
                    <a:pt x="1244707" y="907829"/>
                  </a:lnTo>
                  <a:lnTo>
                    <a:pt x="1220685" y="944611"/>
                  </a:lnTo>
                  <a:lnTo>
                    <a:pt x="1194006" y="979656"/>
                  </a:lnTo>
                  <a:lnTo>
                    <a:pt x="1164797" y="1012844"/>
                  </a:lnTo>
                  <a:lnTo>
                    <a:pt x="1133189" y="1044057"/>
                  </a:lnTo>
                  <a:lnTo>
                    <a:pt x="1099308" y="1073177"/>
                  </a:lnTo>
                  <a:lnTo>
                    <a:pt x="1063284" y="1100086"/>
                  </a:lnTo>
                  <a:lnTo>
                    <a:pt x="1025246" y="1124665"/>
                  </a:lnTo>
                  <a:lnTo>
                    <a:pt x="985321" y="1146795"/>
                  </a:lnTo>
                  <a:lnTo>
                    <a:pt x="943639" y="1166359"/>
                  </a:lnTo>
                  <a:lnTo>
                    <a:pt x="900327" y="1183238"/>
                  </a:lnTo>
                  <a:lnTo>
                    <a:pt x="855514" y="1197313"/>
                  </a:lnTo>
                  <a:lnTo>
                    <a:pt x="809330" y="1208467"/>
                  </a:lnTo>
                  <a:lnTo>
                    <a:pt x="761902" y="1216580"/>
                  </a:lnTo>
                  <a:lnTo>
                    <a:pt x="713358" y="1221535"/>
                  </a:lnTo>
                  <a:lnTo>
                    <a:pt x="663829" y="1223213"/>
                  </a:lnTo>
                  <a:lnTo>
                    <a:pt x="614283" y="1221535"/>
                  </a:lnTo>
                  <a:lnTo>
                    <a:pt x="565727" y="1216580"/>
                  </a:lnTo>
                  <a:lnTo>
                    <a:pt x="518288" y="1208467"/>
                  </a:lnTo>
                  <a:lnTo>
                    <a:pt x="472096" y="1197313"/>
                  </a:lnTo>
                  <a:lnTo>
                    <a:pt x="427279" y="1183238"/>
                  </a:lnTo>
                  <a:lnTo>
                    <a:pt x="383964" y="1166359"/>
                  </a:lnTo>
                  <a:lnTo>
                    <a:pt x="342280" y="1146795"/>
                  </a:lnTo>
                  <a:lnTo>
                    <a:pt x="302355" y="1124665"/>
                  </a:lnTo>
                  <a:lnTo>
                    <a:pt x="264318" y="1100086"/>
                  </a:lnTo>
                  <a:lnTo>
                    <a:pt x="228297" y="1073177"/>
                  </a:lnTo>
                  <a:lnTo>
                    <a:pt x="194421" y="1044057"/>
                  </a:lnTo>
                  <a:lnTo>
                    <a:pt x="162817" y="1012844"/>
                  </a:lnTo>
                  <a:lnTo>
                    <a:pt x="133614" y="979656"/>
                  </a:lnTo>
                  <a:lnTo>
                    <a:pt x="106940" y="944611"/>
                  </a:lnTo>
                  <a:lnTo>
                    <a:pt x="82924" y="907829"/>
                  </a:lnTo>
                  <a:lnTo>
                    <a:pt x="61693" y="869427"/>
                  </a:lnTo>
                  <a:lnTo>
                    <a:pt x="43377" y="829523"/>
                  </a:lnTo>
                  <a:lnTo>
                    <a:pt x="28103" y="788237"/>
                  </a:lnTo>
                  <a:lnTo>
                    <a:pt x="16000" y="745687"/>
                  </a:lnTo>
                  <a:lnTo>
                    <a:pt x="7197" y="701990"/>
                  </a:lnTo>
                  <a:lnTo>
                    <a:pt x="1820" y="657265"/>
                  </a:lnTo>
                  <a:lnTo>
                    <a:pt x="0" y="611632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11954" y="3410077"/>
              <a:ext cx="1263396" cy="122415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211954" y="3410077"/>
              <a:ext cx="1263650" cy="1224280"/>
            </a:xfrm>
            <a:custGeom>
              <a:avLst/>
              <a:gdLst/>
              <a:ahLst/>
              <a:cxnLst/>
              <a:rect l="l" t="t" r="r" b="b"/>
              <a:pathLst>
                <a:path w="1263650" h="1224279">
                  <a:moveTo>
                    <a:pt x="0" y="612013"/>
                  </a:moveTo>
                  <a:lnTo>
                    <a:pt x="1900" y="564192"/>
                  </a:lnTo>
                  <a:lnTo>
                    <a:pt x="7508" y="517376"/>
                  </a:lnTo>
                  <a:lnTo>
                    <a:pt x="16684" y="471702"/>
                  </a:lnTo>
                  <a:lnTo>
                    <a:pt x="29285" y="427305"/>
                  </a:lnTo>
                  <a:lnTo>
                    <a:pt x="45174" y="384323"/>
                  </a:lnTo>
                  <a:lnTo>
                    <a:pt x="64207" y="342890"/>
                  </a:lnTo>
                  <a:lnTo>
                    <a:pt x="86247" y="303144"/>
                  </a:lnTo>
                  <a:lnTo>
                    <a:pt x="111151" y="265220"/>
                  </a:lnTo>
                  <a:lnTo>
                    <a:pt x="138779" y="229254"/>
                  </a:lnTo>
                  <a:lnTo>
                    <a:pt x="168991" y="195383"/>
                  </a:lnTo>
                  <a:lnTo>
                    <a:pt x="201647" y="163743"/>
                  </a:lnTo>
                  <a:lnTo>
                    <a:pt x="236606" y="134470"/>
                  </a:lnTo>
                  <a:lnTo>
                    <a:pt x="273727" y="107701"/>
                  </a:lnTo>
                  <a:lnTo>
                    <a:pt x="312871" y="83570"/>
                  </a:lnTo>
                  <a:lnTo>
                    <a:pt x="353896" y="62215"/>
                  </a:lnTo>
                  <a:lnTo>
                    <a:pt x="396663" y="43772"/>
                  </a:lnTo>
                  <a:lnTo>
                    <a:pt x="441030" y="28377"/>
                  </a:lnTo>
                  <a:lnTo>
                    <a:pt x="486858" y="16166"/>
                  </a:lnTo>
                  <a:lnTo>
                    <a:pt x="534005" y="7276"/>
                  </a:lnTo>
                  <a:lnTo>
                    <a:pt x="582332" y="1841"/>
                  </a:lnTo>
                  <a:lnTo>
                    <a:pt x="631698" y="0"/>
                  </a:lnTo>
                  <a:lnTo>
                    <a:pt x="681063" y="1841"/>
                  </a:lnTo>
                  <a:lnTo>
                    <a:pt x="729390" y="7276"/>
                  </a:lnTo>
                  <a:lnTo>
                    <a:pt x="776537" y="16166"/>
                  </a:lnTo>
                  <a:lnTo>
                    <a:pt x="822365" y="28377"/>
                  </a:lnTo>
                  <a:lnTo>
                    <a:pt x="866732" y="43772"/>
                  </a:lnTo>
                  <a:lnTo>
                    <a:pt x="909499" y="62215"/>
                  </a:lnTo>
                  <a:lnTo>
                    <a:pt x="950524" y="83570"/>
                  </a:lnTo>
                  <a:lnTo>
                    <a:pt x="989668" y="107701"/>
                  </a:lnTo>
                  <a:lnTo>
                    <a:pt x="1026789" y="134470"/>
                  </a:lnTo>
                  <a:lnTo>
                    <a:pt x="1061748" y="163743"/>
                  </a:lnTo>
                  <a:lnTo>
                    <a:pt x="1094404" y="195383"/>
                  </a:lnTo>
                  <a:lnTo>
                    <a:pt x="1124616" y="229254"/>
                  </a:lnTo>
                  <a:lnTo>
                    <a:pt x="1152244" y="265220"/>
                  </a:lnTo>
                  <a:lnTo>
                    <a:pt x="1177148" y="303144"/>
                  </a:lnTo>
                  <a:lnTo>
                    <a:pt x="1199188" y="342890"/>
                  </a:lnTo>
                  <a:lnTo>
                    <a:pt x="1218221" y="384323"/>
                  </a:lnTo>
                  <a:lnTo>
                    <a:pt x="1234110" y="427305"/>
                  </a:lnTo>
                  <a:lnTo>
                    <a:pt x="1246711" y="471702"/>
                  </a:lnTo>
                  <a:lnTo>
                    <a:pt x="1255887" y="517376"/>
                  </a:lnTo>
                  <a:lnTo>
                    <a:pt x="1261495" y="564192"/>
                  </a:lnTo>
                  <a:lnTo>
                    <a:pt x="1263396" y="612013"/>
                  </a:lnTo>
                  <a:lnTo>
                    <a:pt x="1261495" y="659851"/>
                  </a:lnTo>
                  <a:lnTo>
                    <a:pt x="1255887" y="706682"/>
                  </a:lnTo>
                  <a:lnTo>
                    <a:pt x="1246711" y="752370"/>
                  </a:lnTo>
                  <a:lnTo>
                    <a:pt x="1234110" y="796779"/>
                  </a:lnTo>
                  <a:lnTo>
                    <a:pt x="1218221" y="839773"/>
                  </a:lnTo>
                  <a:lnTo>
                    <a:pt x="1199188" y="881215"/>
                  </a:lnTo>
                  <a:lnTo>
                    <a:pt x="1177148" y="920971"/>
                  </a:lnTo>
                  <a:lnTo>
                    <a:pt x="1152244" y="958902"/>
                  </a:lnTo>
                  <a:lnTo>
                    <a:pt x="1124616" y="994874"/>
                  </a:lnTo>
                  <a:lnTo>
                    <a:pt x="1094404" y="1028751"/>
                  </a:lnTo>
                  <a:lnTo>
                    <a:pt x="1061748" y="1060395"/>
                  </a:lnTo>
                  <a:lnTo>
                    <a:pt x="1026789" y="1089672"/>
                  </a:lnTo>
                  <a:lnTo>
                    <a:pt x="989668" y="1116444"/>
                  </a:lnTo>
                  <a:lnTo>
                    <a:pt x="950524" y="1140577"/>
                  </a:lnTo>
                  <a:lnTo>
                    <a:pt x="909499" y="1161934"/>
                  </a:lnTo>
                  <a:lnTo>
                    <a:pt x="866732" y="1180378"/>
                  </a:lnTo>
                  <a:lnTo>
                    <a:pt x="822365" y="1195774"/>
                  </a:lnTo>
                  <a:lnTo>
                    <a:pt x="776537" y="1207985"/>
                  </a:lnTo>
                  <a:lnTo>
                    <a:pt x="729390" y="1216876"/>
                  </a:lnTo>
                  <a:lnTo>
                    <a:pt x="681063" y="1222311"/>
                  </a:lnTo>
                  <a:lnTo>
                    <a:pt x="631698" y="1224153"/>
                  </a:lnTo>
                  <a:lnTo>
                    <a:pt x="582332" y="1222311"/>
                  </a:lnTo>
                  <a:lnTo>
                    <a:pt x="534005" y="1216876"/>
                  </a:lnTo>
                  <a:lnTo>
                    <a:pt x="486858" y="1207985"/>
                  </a:lnTo>
                  <a:lnTo>
                    <a:pt x="441030" y="1195774"/>
                  </a:lnTo>
                  <a:lnTo>
                    <a:pt x="396663" y="1180378"/>
                  </a:lnTo>
                  <a:lnTo>
                    <a:pt x="353896" y="1161934"/>
                  </a:lnTo>
                  <a:lnTo>
                    <a:pt x="312871" y="1140577"/>
                  </a:lnTo>
                  <a:lnTo>
                    <a:pt x="273727" y="1116444"/>
                  </a:lnTo>
                  <a:lnTo>
                    <a:pt x="236606" y="1089672"/>
                  </a:lnTo>
                  <a:lnTo>
                    <a:pt x="201647" y="1060395"/>
                  </a:lnTo>
                  <a:lnTo>
                    <a:pt x="168991" y="1028751"/>
                  </a:lnTo>
                  <a:lnTo>
                    <a:pt x="138779" y="994874"/>
                  </a:lnTo>
                  <a:lnTo>
                    <a:pt x="111151" y="958902"/>
                  </a:lnTo>
                  <a:lnTo>
                    <a:pt x="86247" y="920971"/>
                  </a:lnTo>
                  <a:lnTo>
                    <a:pt x="64207" y="881215"/>
                  </a:lnTo>
                  <a:lnTo>
                    <a:pt x="45174" y="839773"/>
                  </a:lnTo>
                  <a:lnTo>
                    <a:pt x="29285" y="796779"/>
                  </a:lnTo>
                  <a:lnTo>
                    <a:pt x="16684" y="752370"/>
                  </a:lnTo>
                  <a:lnTo>
                    <a:pt x="7508" y="706682"/>
                  </a:lnTo>
                  <a:lnTo>
                    <a:pt x="1900" y="659851"/>
                  </a:lnTo>
                  <a:lnTo>
                    <a:pt x="0" y="612013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815076" y="3191002"/>
            <a:ext cx="1336040" cy="116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81915" algn="just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cs typeface="Candara"/>
              </a:rPr>
              <a:t>Составление, рассмотрение </a:t>
            </a:r>
            <a:r>
              <a:rPr kumimoji="0" sz="15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cs typeface="Candara"/>
              </a:rPr>
              <a:t>и </a:t>
            </a:r>
            <a:r>
              <a:rPr kumimoji="0" sz="15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cs typeface="Candara"/>
              </a:rPr>
              <a:t>утверждение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/>
              <a:cs typeface="Candara"/>
            </a:endParaRPr>
          </a:p>
          <a:p>
            <a:pPr marL="109855" marR="100965" lvl="0" indent="349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cs typeface="Candara"/>
              </a:rPr>
              <a:t>бюджетной отчётности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/>
              <a:cs typeface="Candar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324343" y="5272404"/>
            <a:ext cx="1355725" cy="1259840"/>
            <a:chOff x="7324343" y="5272404"/>
            <a:chExt cx="1355725" cy="1259840"/>
          </a:xfrm>
        </p:grpSpPr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37043" y="5285104"/>
              <a:ext cx="1330325" cy="123423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337043" y="5285104"/>
              <a:ext cx="1330325" cy="1234440"/>
            </a:xfrm>
            <a:custGeom>
              <a:avLst/>
              <a:gdLst/>
              <a:ahLst/>
              <a:cxnLst/>
              <a:rect l="l" t="t" r="r" b="b"/>
              <a:pathLst>
                <a:path w="1330325" h="1234440">
                  <a:moveTo>
                    <a:pt x="0" y="617131"/>
                  </a:moveTo>
                  <a:lnTo>
                    <a:pt x="1824" y="571080"/>
                  </a:lnTo>
                  <a:lnTo>
                    <a:pt x="7212" y="525947"/>
                  </a:lnTo>
                  <a:lnTo>
                    <a:pt x="16034" y="481852"/>
                  </a:lnTo>
                  <a:lnTo>
                    <a:pt x="28162" y="438914"/>
                  </a:lnTo>
                  <a:lnTo>
                    <a:pt x="43468" y="397253"/>
                  </a:lnTo>
                  <a:lnTo>
                    <a:pt x="61822" y="356987"/>
                  </a:lnTo>
                  <a:lnTo>
                    <a:pt x="83096" y="318236"/>
                  </a:lnTo>
                  <a:lnTo>
                    <a:pt x="107161" y="281120"/>
                  </a:lnTo>
                  <a:lnTo>
                    <a:pt x="133889" y="245758"/>
                  </a:lnTo>
                  <a:lnTo>
                    <a:pt x="163151" y="212269"/>
                  </a:lnTo>
                  <a:lnTo>
                    <a:pt x="194818" y="180773"/>
                  </a:lnTo>
                  <a:lnTo>
                    <a:pt x="228761" y="151389"/>
                  </a:lnTo>
                  <a:lnTo>
                    <a:pt x="264852" y="124237"/>
                  </a:lnTo>
                  <a:lnTo>
                    <a:pt x="302963" y="99437"/>
                  </a:lnTo>
                  <a:lnTo>
                    <a:pt x="342964" y="77106"/>
                  </a:lnTo>
                  <a:lnTo>
                    <a:pt x="384727" y="57366"/>
                  </a:lnTo>
                  <a:lnTo>
                    <a:pt x="428123" y="40335"/>
                  </a:lnTo>
                  <a:lnTo>
                    <a:pt x="473024" y="26133"/>
                  </a:lnTo>
                  <a:lnTo>
                    <a:pt x="519300" y="14878"/>
                  </a:lnTo>
                  <a:lnTo>
                    <a:pt x="566824" y="6692"/>
                  </a:lnTo>
                  <a:lnTo>
                    <a:pt x="615466" y="1693"/>
                  </a:lnTo>
                  <a:lnTo>
                    <a:pt x="665099" y="0"/>
                  </a:lnTo>
                  <a:lnTo>
                    <a:pt x="714747" y="1693"/>
                  </a:lnTo>
                  <a:lnTo>
                    <a:pt x="763405" y="6692"/>
                  </a:lnTo>
                  <a:lnTo>
                    <a:pt x="810942" y="14878"/>
                  </a:lnTo>
                  <a:lnTo>
                    <a:pt x="857231" y="26133"/>
                  </a:lnTo>
                  <a:lnTo>
                    <a:pt x="902142" y="40335"/>
                  </a:lnTo>
                  <a:lnTo>
                    <a:pt x="945548" y="57366"/>
                  </a:lnTo>
                  <a:lnTo>
                    <a:pt x="987320" y="77106"/>
                  </a:lnTo>
                  <a:lnTo>
                    <a:pt x="1027328" y="99437"/>
                  </a:lnTo>
                  <a:lnTo>
                    <a:pt x="1065446" y="124237"/>
                  </a:lnTo>
                  <a:lnTo>
                    <a:pt x="1101542" y="151389"/>
                  </a:lnTo>
                  <a:lnTo>
                    <a:pt x="1135491" y="180773"/>
                  </a:lnTo>
                  <a:lnTo>
                    <a:pt x="1167161" y="212269"/>
                  </a:lnTo>
                  <a:lnTo>
                    <a:pt x="1196426" y="245758"/>
                  </a:lnTo>
                  <a:lnTo>
                    <a:pt x="1223157" y="281120"/>
                  </a:lnTo>
                  <a:lnTo>
                    <a:pt x="1247224" y="318236"/>
                  </a:lnTo>
                  <a:lnTo>
                    <a:pt x="1268499" y="356987"/>
                  </a:lnTo>
                  <a:lnTo>
                    <a:pt x="1286855" y="397253"/>
                  </a:lnTo>
                  <a:lnTo>
                    <a:pt x="1302161" y="438914"/>
                  </a:lnTo>
                  <a:lnTo>
                    <a:pt x="1314290" y="481852"/>
                  </a:lnTo>
                  <a:lnTo>
                    <a:pt x="1323112" y="525947"/>
                  </a:lnTo>
                  <a:lnTo>
                    <a:pt x="1328500" y="571080"/>
                  </a:lnTo>
                  <a:lnTo>
                    <a:pt x="1330325" y="617131"/>
                  </a:lnTo>
                  <a:lnTo>
                    <a:pt x="1328500" y="663186"/>
                  </a:lnTo>
                  <a:lnTo>
                    <a:pt x="1323112" y="708322"/>
                  </a:lnTo>
                  <a:lnTo>
                    <a:pt x="1314290" y="752419"/>
                  </a:lnTo>
                  <a:lnTo>
                    <a:pt x="1302161" y="795359"/>
                  </a:lnTo>
                  <a:lnTo>
                    <a:pt x="1286855" y="837021"/>
                  </a:lnTo>
                  <a:lnTo>
                    <a:pt x="1268499" y="877286"/>
                  </a:lnTo>
                  <a:lnTo>
                    <a:pt x="1247224" y="916036"/>
                  </a:lnTo>
                  <a:lnTo>
                    <a:pt x="1223157" y="953151"/>
                  </a:lnTo>
                  <a:lnTo>
                    <a:pt x="1196426" y="988511"/>
                  </a:lnTo>
                  <a:lnTo>
                    <a:pt x="1167161" y="1021997"/>
                  </a:lnTo>
                  <a:lnTo>
                    <a:pt x="1135491" y="1053490"/>
                  </a:lnTo>
                  <a:lnTo>
                    <a:pt x="1101542" y="1082870"/>
                  </a:lnTo>
                  <a:lnTo>
                    <a:pt x="1065446" y="1110019"/>
                  </a:lnTo>
                  <a:lnTo>
                    <a:pt x="1027328" y="1134817"/>
                  </a:lnTo>
                  <a:lnTo>
                    <a:pt x="987320" y="1157144"/>
                  </a:lnTo>
                  <a:lnTo>
                    <a:pt x="945548" y="1176881"/>
                  </a:lnTo>
                  <a:lnTo>
                    <a:pt x="902142" y="1193909"/>
                  </a:lnTo>
                  <a:lnTo>
                    <a:pt x="857231" y="1208109"/>
                  </a:lnTo>
                  <a:lnTo>
                    <a:pt x="810942" y="1219360"/>
                  </a:lnTo>
                  <a:lnTo>
                    <a:pt x="763405" y="1227545"/>
                  </a:lnTo>
                  <a:lnTo>
                    <a:pt x="714747" y="1232544"/>
                  </a:lnTo>
                  <a:lnTo>
                    <a:pt x="665099" y="1234236"/>
                  </a:lnTo>
                  <a:lnTo>
                    <a:pt x="615466" y="1232544"/>
                  </a:lnTo>
                  <a:lnTo>
                    <a:pt x="566824" y="1227545"/>
                  </a:lnTo>
                  <a:lnTo>
                    <a:pt x="519300" y="1219360"/>
                  </a:lnTo>
                  <a:lnTo>
                    <a:pt x="473024" y="1208109"/>
                  </a:lnTo>
                  <a:lnTo>
                    <a:pt x="428123" y="1193909"/>
                  </a:lnTo>
                  <a:lnTo>
                    <a:pt x="384727" y="1176881"/>
                  </a:lnTo>
                  <a:lnTo>
                    <a:pt x="342964" y="1157144"/>
                  </a:lnTo>
                  <a:lnTo>
                    <a:pt x="302963" y="1134817"/>
                  </a:lnTo>
                  <a:lnTo>
                    <a:pt x="264852" y="1110019"/>
                  </a:lnTo>
                  <a:lnTo>
                    <a:pt x="228761" y="1082870"/>
                  </a:lnTo>
                  <a:lnTo>
                    <a:pt x="194817" y="1053490"/>
                  </a:lnTo>
                  <a:lnTo>
                    <a:pt x="163151" y="1021997"/>
                  </a:lnTo>
                  <a:lnTo>
                    <a:pt x="133889" y="988511"/>
                  </a:lnTo>
                  <a:lnTo>
                    <a:pt x="107161" y="953151"/>
                  </a:lnTo>
                  <a:lnTo>
                    <a:pt x="83096" y="916036"/>
                  </a:lnTo>
                  <a:lnTo>
                    <a:pt x="61822" y="877286"/>
                  </a:lnTo>
                  <a:lnTo>
                    <a:pt x="43468" y="837021"/>
                  </a:lnTo>
                  <a:lnTo>
                    <a:pt x="28162" y="795359"/>
                  </a:lnTo>
                  <a:lnTo>
                    <a:pt x="16034" y="752419"/>
                  </a:lnTo>
                  <a:lnTo>
                    <a:pt x="7212" y="708322"/>
                  </a:lnTo>
                  <a:lnTo>
                    <a:pt x="1824" y="663186"/>
                  </a:lnTo>
                  <a:lnTo>
                    <a:pt x="0" y="61713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7281418" y="4488941"/>
            <a:ext cx="147447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cs typeface="Candara"/>
              </a:rPr>
              <a:t>Муниципальный финансовый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/>
              <a:cs typeface="Candara"/>
            </a:endParaRPr>
          </a:p>
          <a:p>
            <a:pPr marL="63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cs typeface="Candara"/>
              </a:rPr>
              <a:t>контроль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/>
              <a:cs typeface="Candara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95414" y="3551554"/>
            <a:ext cx="3093847" cy="309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7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Хеда\Desktop\PgaFVynhy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67544" y="260648"/>
            <a:ext cx="8352928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Основные параметры бюджета </a:t>
            </a:r>
            <a:r>
              <a:rPr lang="ru-RU" sz="2800" b="1" cap="all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ТАЯТского</a:t>
            </a:r>
            <a:r>
              <a:rPr lang="ru-RU" sz="28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сельсовета на 2021-2023 Гг.</a:t>
            </a:r>
            <a:r>
              <a:rPr lang="en-US" sz="28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(</a:t>
            </a:r>
            <a:r>
              <a:rPr lang="ru-RU" sz="28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тыс.руб.</a:t>
            </a:r>
            <a:r>
              <a:rPr lang="en-US" sz="28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)</a:t>
            </a:r>
            <a:endParaRPr lang="ru-RU" sz="2800" b="1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 descr="C:\Users\Хеда\Desktop\ceUlqJFI8S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365104"/>
            <a:ext cx="4752528" cy="223224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870152" y="1785926"/>
            <a:ext cx="198766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2021г.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Доходы – 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7065,00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Расходы – 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7065,00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13359" y="1928802"/>
            <a:ext cx="2019977" cy="14773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2022 г</a:t>
            </a: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Доходы – 5287,99</a:t>
            </a:r>
          </a:p>
          <a:p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Расходы – 5287,99</a:t>
            </a:r>
          </a:p>
          <a:p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41682" y="2780928"/>
            <a:ext cx="198766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2023 г.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Доходы – </a:t>
            </a:r>
            <a:r>
              <a:rPr lang="ru-RU" b="1" dirty="0" smtClean="0"/>
              <a:t>5225,50</a:t>
            </a: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Расходы – </a:t>
            </a:r>
            <a:r>
              <a:rPr lang="ru-RU" b="1" dirty="0" smtClean="0"/>
              <a:t>5225,50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3861048"/>
            <a:ext cx="4608512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 3 года дефицит равен 0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одульная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Модульная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Модульная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Модульная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2835</TotalTime>
  <Words>1334</Words>
  <Application>Microsoft Office PowerPoint</Application>
  <PresentationFormat>Экран (4:3)</PresentationFormat>
  <Paragraphs>244</Paragraphs>
  <Slides>26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Candara</vt:lpstr>
      <vt:lpstr>Lucida Sans Unicode</vt:lpstr>
      <vt:lpstr>Times New Roman</vt:lpstr>
      <vt:lpstr>Тема Office</vt:lpstr>
      <vt:lpstr>Office Theme</vt:lpstr>
      <vt:lpstr>1_Office Theme</vt:lpstr>
      <vt:lpstr>Бюджет для граждан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составления бюджета</vt:lpstr>
      <vt:lpstr>Презентация PowerPoint</vt:lpstr>
      <vt:lpstr>Презентация PowerPoint</vt:lpstr>
      <vt:lpstr>Доходы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Доступ к информационным ресурсам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Семейка Соитовых!</dc:creator>
  <cp:lastModifiedBy>Пользователь</cp:lastModifiedBy>
  <cp:revision>145</cp:revision>
  <dcterms:created xsi:type="dcterms:W3CDTF">2017-12-11T11:43:42Z</dcterms:created>
  <dcterms:modified xsi:type="dcterms:W3CDTF">2022-05-12T08:45:24Z</dcterms:modified>
</cp:coreProperties>
</file>